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Klein Bold" panose="02000503060000020004" pitchFamily="2" charset="0"/>
      <p:regular r:id="rId22"/>
      <p:bold r:id="rId23"/>
    </p:embeddedFont>
    <p:embeddedFont>
      <p:font typeface="Open Sauce" pitchFamily="2" charset="77"/>
      <p:regular r:id="rId24"/>
    </p:embeddedFont>
    <p:embeddedFont>
      <p:font typeface="Open Sauce Bold" pitchFamily="2" charset="77"/>
      <p:regular r:id="rId25"/>
      <p:bold r:id="rId26"/>
    </p:embeddedFont>
    <p:embeddedFont>
      <p:font typeface="Open Sauce Heavy" pitchFamily="2" charset="77"/>
      <p:regular r:id="rId27"/>
      <p:bold r:id="rId28"/>
    </p:embeddedFont>
    <p:embeddedFont>
      <p:font typeface="Open Sauce Medium" pitchFamily="2" charset="77"/>
      <p:regular r:id="rId29"/>
    </p:embeddedFont>
    <p:embeddedFont>
      <p:font typeface="Open Sauce Semi-Bold" pitchFamily="2" charset="77"/>
      <p:regular r:id="rId30"/>
      <p:bold r:id="rId31"/>
    </p:embeddedFont>
    <p:embeddedFont>
      <p:font typeface="Poppins Medium" pitchFamily="2" charset="77"/>
      <p:regular r:id="rId32"/>
      <p:italic r:id="rId33"/>
    </p:embeddedFont>
    <p:embeddedFont>
      <p:font typeface="Poppins Semi-Bold" pitchFamily="2" charset="77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05263" y="-61247"/>
            <a:ext cx="846802" cy="10942895"/>
            <a:chOff x="0" y="0"/>
            <a:chExt cx="339370" cy="4385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370" cy="4385554"/>
            </a:xfrm>
            <a:custGeom>
              <a:avLst/>
              <a:gdLst/>
              <a:ahLst/>
              <a:cxnLst/>
              <a:rect l="l" t="t" r="r" b="b"/>
              <a:pathLst>
                <a:path w="339370" h="4385554">
                  <a:moveTo>
                    <a:pt x="0" y="0"/>
                  </a:moveTo>
                  <a:lnTo>
                    <a:pt x="339370" y="0"/>
                  </a:lnTo>
                  <a:lnTo>
                    <a:pt x="339370" y="4385554"/>
                  </a:lnTo>
                  <a:lnTo>
                    <a:pt x="0" y="4385554"/>
                  </a:lnTo>
                  <a:close/>
                </a:path>
              </a:pathLst>
            </a:custGeom>
            <a:solidFill>
              <a:srgbClr val="2645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339370" cy="4376029"/>
            </a:xfrm>
            <a:prstGeom prst="rect">
              <a:avLst/>
            </a:prstGeom>
          </p:spPr>
          <p:txBody>
            <a:bodyPr lIns="45427" tIns="45427" rIns="45427" bIns="45427" rtlCol="0" anchor="ctr"/>
            <a:lstStyle/>
            <a:p>
              <a:pPr algn="ctr">
                <a:lnSpc>
                  <a:spcPts val="118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513057" y="1879888"/>
            <a:ext cx="13218590" cy="0"/>
          </a:xfrm>
          <a:prstGeom prst="line">
            <a:avLst/>
          </a:prstGeom>
          <a:ln w="19050" cap="flat">
            <a:solidFill>
              <a:srgbClr val="94A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13057" y="2326362"/>
            <a:ext cx="3636381" cy="363638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D3D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80589" tIns="80589" rIns="80589" bIns="80589" rtlCol="0" anchor="ctr"/>
            <a:lstStyle/>
            <a:p>
              <a:pPr algn="ctr">
                <a:lnSpc>
                  <a:spcPts val="408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03974" y="2650665"/>
            <a:ext cx="1454546" cy="1324959"/>
          </a:xfrm>
          <a:custGeom>
            <a:avLst/>
            <a:gdLst/>
            <a:ahLst/>
            <a:cxnLst/>
            <a:rect l="l" t="t" r="r" b="b"/>
            <a:pathLst>
              <a:path w="1454546" h="1324959">
                <a:moveTo>
                  <a:pt x="0" y="0"/>
                </a:moveTo>
                <a:lnTo>
                  <a:pt x="1454546" y="0"/>
                </a:lnTo>
                <a:lnTo>
                  <a:pt x="1454546" y="1324959"/>
                </a:lnTo>
                <a:lnTo>
                  <a:pt x="0" y="1324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11163" y="5007928"/>
            <a:ext cx="3440169" cy="64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4"/>
              </a:lnSpc>
            </a:pPr>
            <a:r>
              <a:rPr lang="en-US" sz="1972" dirty="0">
                <a:solidFill>
                  <a:srgbClr val="FFFFFF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outreach &amp; relationship development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3864" y="4171189"/>
            <a:ext cx="2974767" cy="66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1"/>
              </a:lnSpc>
            </a:pPr>
            <a:r>
              <a:rPr lang="en-US" sz="2301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ESL (English as a</a:t>
            </a:r>
          </a:p>
          <a:p>
            <a:pPr marL="0" lvl="0" indent="0" algn="ctr">
              <a:lnSpc>
                <a:spcPts val="2761"/>
              </a:lnSpc>
            </a:pPr>
            <a:r>
              <a:rPr lang="en-US" sz="2301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Second Language)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095266" y="2326362"/>
            <a:ext cx="3636381" cy="363638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D3D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80589" tIns="80589" rIns="80589" bIns="80589" rtlCol="0" anchor="ctr"/>
            <a:lstStyle/>
            <a:p>
              <a:pPr algn="ctr">
                <a:lnSpc>
                  <a:spcPts val="408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216193" y="2630824"/>
            <a:ext cx="1394527" cy="1391041"/>
          </a:xfrm>
          <a:custGeom>
            <a:avLst/>
            <a:gdLst/>
            <a:ahLst/>
            <a:cxnLst/>
            <a:rect l="l" t="t" r="r" b="b"/>
            <a:pathLst>
              <a:path w="1394527" h="1391041">
                <a:moveTo>
                  <a:pt x="0" y="0"/>
                </a:moveTo>
                <a:lnTo>
                  <a:pt x="1394527" y="0"/>
                </a:lnTo>
                <a:lnTo>
                  <a:pt x="1394527" y="1391041"/>
                </a:lnTo>
                <a:lnTo>
                  <a:pt x="0" y="1391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201225" y="5055593"/>
            <a:ext cx="3424462" cy="64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2"/>
              </a:lnSpc>
            </a:pPr>
            <a:r>
              <a:rPr lang="en-US" sz="1963" dirty="0">
                <a:solidFill>
                  <a:srgbClr val="FFFFFF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evangelism &amp; relationship development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32864" y="4213280"/>
            <a:ext cx="2961185" cy="6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8"/>
              </a:lnSpc>
            </a:pPr>
            <a:r>
              <a:rPr lang="en-US" sz="229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Sports</a:t>
            </a:r>
          </a:p>
          <a:p>
            <a:pPr marL="0" lvl="0" indent="0" algn="ctr">
              <a:lnSpc>
                <a:spcPts val="2748"/>
              </a:lnSpc>
            </a:pPr>
            <a:r>
              <a:rPr lang="en-US" sz="229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Clinics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13057" y="6299948"/>
            <a:ext cx="3636381" cy="363638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AB2D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80589" tIns="80589" rIns="80589" bIns="80589" rtlCol="0" anchor="ctr"/>
            <a:lstStyle/>
            <a:p>
              <a:pPr algn="ctr">
                <a:lnSpc>
                  <a:spcPts val="408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761251" y="6712412"/>
            <a:ext cx="1139992" cy="1433952"/>
          </a:xfrm>
          <a:custGeom>
            <a:avLst/>
            <a:gdLst/>
            <a:ahLst/>
            <a:cxnLst/>
            <a:rect l="l" t="t" r="r" b="b"/>
            <a:pathLst>
              <a:path w="1139992" h="1433952">
                <a:moveTo>
                  <a:pt x="0" y="0"/>
                </a:moveTo>
                <a:lnTo>
                  <a:pt x="1139992" y="0"/>
                </a:lnTo>
                <a:lnTo>
                  <a:pt x="1139992" y="1433952"/>
                </a:lnTo>
                <a:lnTo>
                  <a:pt x="0" y="1433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566197" y="8877368"/>
            <a:ext cx="3530101" cy="646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1"/>
              </a:lnSpc>
            </a:pPr>
            <a:r>
              <a:rPr lang="en-US" sz="2024" dirty="0">
                <a:solidFill>
                  <a:srgbClr val="FFFFFF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spiritual growth</a:t>
            </a:r>
          </a:p>
          <a:p>
            <a:pPr algn="ctr">
              <a:lnSpc>
                <a:spcPts val="2631"/>
              </a:lnSpc>
            </a:pPr>
            <a:r>
              <a:rPr lang="en-US" sz="2024" dirty="0">
                <a:solidFill>
                  <a:srgbClr val="FFFFFF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for all ages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4981" y="8343683"/>
            <a:ext cx="3052533" cy="34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33"/>
              </a:lnSpc>
            </a:pPr>
            <a:r>
              <a:rPr lang="en-US" sz="2361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Discipleship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5306360" y="2326362"/>
            <a:ext cx="3636381" cy="363638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AB2D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80589" tIns="80589" rIns="80589" bIns="80589" rtlCol="0" anchor="ctr"/>
            <a:lstStyle/>
            <a:p>
              <a:pPr algn="ctr">
                <a:lnSpc>
                  <a:spcPts val="408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6201543" y="2621132"/>
            <a:ext cx="1846016" cy="1339201"/>
          </a:xfrm>
          <a:custGeom>
            <a:avLst/>
            <a:gdLst/>
            <a:ahLst/>
            <a:cxnLst/>
            <a:rect l="l" t="t" r="r" b="b"/>
            <a:pathLst>
              <a:path w="1846016" h="1339201">
                <a:moveTo>
                  <a:pt x="0" y="0"/>
                </a:moveTo>
                <a:lnTo>
                  <a:pt x="1846015" y="0"/>
                </a:lnTo>
                <a:lnTo>
                  <a:pt x="1846015" y="1339201"/>
                </a:lnTo>
                <a:lnTo>
                  <a:pt x="0" y="13392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5364716" y="5023330"/>
            <a:ext cx="3519669" cy="644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3"/>
              </a:lnSpc>
            </a:pPr>
            <a:r>
              <a:rPr lang="en-US" sz="2018" dirty="0">
                <a:solidFill>
                  <a:srgbClr val="FFFFFF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biblical understanding</a:t>
            </a:r>
          </a:p>
          <a:p>
            <a:pPr algn="ctr">
              <a:lnSpc>
                <a:spcPts val="2623"/>
              </a:lnSpc>
            </a:pPr>
            <a:r>
              <a:rPr lang="en-US" sz="2018" dirty="0">
                <a:solidFill>
                  <a:srgbClr val="FFFFFF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&amp; family discipleship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77311" y="4157069"/>
            <a:ext cx="3494479" cy="68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5"/>
              </a:lnSpc>
            </a:pPr>
            <a:r>
              <a:rPr lang="en-US" sz="2354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VBS (Vacation</a:t>
            </a:r>
          </a:p>
          <a:p>
            <a:pPr marL="0" lvl="0" indent="0" algn="ctr">
              <a:lnSpc>
                <a:spcPts val="2825"/>
              </a:lnSpc>
            </a:pPr>
            <a:r>
              <a:rPr lang="en-US" sz="2354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Bible School)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5306360" y="6299948"/>
            <a:ext cx="3636381" cy="363638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D3D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80589" tIns="80589" rIns="80589" bIns="80589" rtlCol="0" anchor="ctr"/>
            <a:lstStyle/>
            <a:p>
              <a:pPr algn="ctr">
                <a:lnSpc>
                  <a:spcPts val="407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5404466" y="9037341"/>
            <a:ext cx="3440169" cy="64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4"/>
              </a:lnSpc>
            </a:pPr>
            <a:r>
              <a:rPr lang="en-US" sz="1972" dirty="0">
                <a:solidFill>
                  <a:srgbClr val="FFFFFF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pastoral development</a:t>
            </a:r>
          </a:p>
          <a:p>
            <a:pPr algn="ctr">
              <a:lnSpc>
                <a:spcPts val="2564"/>
              </a:lnSpc>
            </a:pPr>
            <a:r>
              <a:rPr lang="en-US" sz="1972" dirty="0">
                <a:solidFill>
                  <a:srgbClr val="FFFFFF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&amp; leadership pipeline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637167" y="8200601"/>
            <a:ext cx="2974767" cy="66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61"/>
              </a:lnSpc>
            </a:pPr>
            <a:r>
              <a:rPr lang="en-US" sz="2301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Leadership Development</a:t>
            </a:r>
          </a:p>
        </p:txBody>
      </p:sp>
      <p:sp>
        <p:nvSpPr>
          <p:cNvPr id="35" name="Freeform 35"/>
          <p:cNvSpPr/>
          <p:nvPr/>
        </p:nvSpPr>
        <p:spPr>
          <a:xfrm>
            <a:off x="6409371" y="6568425"/>
            <a:ext cx="1430359" cy="1430359"/>
          </a:xfrm>
          <a:custGeom>
            <a:avLst/>
            <a:gdLst/>
            <a:ahLst/>
            <a:cxnLst/>
            <a:rect l="l" t="t" r="r" b="b"/>
            <a:pathLst>
              <a:path w="1430359" h="1430359">
                <a:moveTo>
                  <a:pt x="0" y="0"/>
                </a:moveTo>
                <a:lnTo>
                  <a:pt x="1430359" y="0"/>
                </a:lnTo>
                <a:lnTo>
                  <a:pt x="1430359" y="1430359"/>
                </a:lnTo>
                <a:lnTo>
                  <a:pt x="0" y="1430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0095266" y="6299948"/>
            <a:ext cx="7333398" cy="3636381"/>
          </a:xfrm>
          <a:custGeom>
            <a:avLst/>
            <a:gdLst/>
            <a:ahLst/>
            <a:cxnLst/>
            <a:rect l="l" t="t" r="r" b="b"/>
            <a:pathLst>
              <a:path w="7333398" h="3636381">
                <a:moveTo>
                  <a:pt x="0" y="0"/>
                </a:moveTo>
                <a:lnTo>
                  <a:pt x="7333398" y="0"/>
                </a:lnTo>
                <a:lnTo>
                  <a:pt x="7333398" y="3636381"/>
                </a:lnTo>
                <a:lnTo>
                  <a:pt x="0" y="3636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2447" t="-56753" r="-16151" b="-52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513057" y="507693"/>
            <a:ext cx="8943376" cy="126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943"/>
              </a:lnSpc>
              <a:spcBef>
                <a:spcPct val="0"/>
              </a:spcBef>
            </a:pPr>
            <a:r>
              <a:rPr lang="en-US" sz="8285" b="1" spc="-207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MINISTRY PLANS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87492" y="1845186"/>
            <a:ext cx="12307301" cy="0"/>
          </a:xfrm>
          <a:prstGeom prst="line">
            <a:avLst/>
          </a:prstGeom>
          <a:ln w="19050" cap="flat">
            <a:solidFill>
              <a:srgbClr val="94A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02909" y="-327947"/>
            <a:ext cx="846802" cy="10942895"/>
            <a:chOff x="0" y="0"/>
            <a:chExt cx="339370" cy="4385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370" cy="4385554"/>
            </a:xfrm>
            <a:custGeom>
              <a:avLst/>
              <a:gdLst/>
              <a:ahLst/>
              <a:cxnLst/>
              <a:rect l="l" t="t" r="r" b="b"/>
              <a:pathLst>
                <a:path w="339370" h="4385554">
                  <a:moveTo>
                    <a:pt x="0" y="0"/>
                  </a:moveTo>
                  <a:lnTo>
                    <a:pt x="339370" y="0"/>
                  </a:lnTo>
                  <a:lnTo>
                    <a:pt x="339370" y="4385554"/>
                  </a:lnTo>
                  <a:lnTo>
                    <a:pt x="0" y="4385554"/>
                  </a:lnTo>
                  <a:close/>
                </a:path>
              </a:pathLst>
            </a:custGeom>
            <a:solidFill>
              <a:srgbClr val="2645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339370" cy="4376029"/>
            </a:xfrm>
            <a:prstGeom prst="rect">
              <a:avLst/>
            </a:prstGeom>
          </p:spPr>
          <p:txBody>
            <a:bodyPr lIns="45427" tIns="45427" rIns="45427" bIns="45427" rtlCol="0" anchor="ctr"/>
            <a:lstStyle/>
            <a:p>
              <a:pPr algn="ctr">
                <a:lnSpc>
                  <a:spcPts val="11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987492" y="2444496"/>
            <a:ext cx="5770365" cy="2903057"/>
            <a:chOff x="0" y="0"/>
            <a:chExt cx="1250937" cy="6293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0937" cy="629344"/>
            </a:xfrm>
            <a:custGeom>
              <a:avLst/>
              <a:gdLst/>
              <a:ahLst/>
              <a:cxnLst/>
              <a:rect l="l" t="t" r="r" b="b"/>
              <a:pathLst>
                <a:path w="1250937" h="629344">
                  <a:moveTo>
                    <a:pt x="0" y="0"/>
                  </a:moveTo>
                  <a:lnTo>
                    <a:pt x="1250937" y="0"/>
                  </a:lnTo>
                  <a:lnTo>
                    <a:pt x="1250937" y="629344"/>
                  </a:lnTo>
                  <a:lnTo>
                    <a:pt x="0" y="629344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94ADC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250937" cy="629344"/>
            </a:xfrm>
            <a:prstGeom prst="rect">
              <a:avLst/>
            </a:prstGeom>
          </p:spPr>
          <p:txBody>
            <a:bodyPr lIns="45853" tIns="45853" rIns="45853" bIns="45853" rtlCol="0" anchor="ctr"/>
            <a:lstStyle/>
            <a:p>
              <a:pPr algn="ctr">
                <a:lnSpc>
                  <a:spcPts val="122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255539" y="2790184"/>
            <a:ext cx="480691" cy="480691"/>
          </a:xfrm>
          <a:custGeom>
            <a:avLst/>
            <a:gdLst/>
            <a:ahLst/>
            <a:cxnLst/>
            <a:rect l="l" t="t" r="r" b="b"/>
            <a:pathLst>
              <a:path w="480691" h="480691">
                <a:moveTo>
                  <a:pt x="0" y="0"/>
                </a:moveTo>
                <a:lnTo>
                  <a:pt x="480691" y="0"/>
                </a:lnTo>
                <a:lnTo>
                  <a:pt x="480691" y="480691"/>
                </a:lnTo>
                <a:lnTo>
                  <a:pt x="0" y="480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8313133" y="2444496"/>
            <a:ext cx="5770365" cy="2903057"/>
            <a:chOff x="0" y="0"/>
            <a:chExt cx="1250937" cy="6293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0937" cy="629344"/>
            </a:xfrm>
            <a:custGeom>
              <a:avLst/>
              <a:gdLst/>
              <a:ahLst/>
              <a:cxnLst/>
              <a:rect l="l" t="t" r="r" b="b"/>
              <a:pathLst>
                <a:path w="1250937" h="629344">
                  <a:moveTo>
                    <a:pt x="0" y="0"/>
                  </a:moveTo>
                  <a:lnTo>
                    <a:pt x="1250937" y="0"/>
                  </a:lnTo>
                  <a:lnTo>
                    <a:pt x="1250937" y="629344"/>
                  </a:lnTo>
                  <a:lnTo>
                    <a:pt x="0" y="629344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94ADC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250937" cy="629344"/>
            </a:xfrm>
            <a:prstGeom prst="rect">
              <a:avLst/>
            </a:prstGeom>
          </p:spPr>
          <p:txBody>
            <a:bodyPr lIns="47078" tIns="47078" rIns="47078" bIns="47078" rtlCol="0" anchor="ctr"/>
            <a:lstStyle/>
            <a:p>
              <a:pPr algn="ctr">
                <a:lnSpc>
                  <a:spcPts val="122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>
            <a:off x="8534964" y="2798553"/>
            <a:ext cx="480691" cy="480691"/>
          </a:xfrm>
          <a:custGeom>
            <a:avLst/>
            <a:gdLst/>
            <a:ahLst/>
            <a:cxnLst/>
            <a:rect l="l" t="t" r="r" b="b"/>
            <a:pathLst>
              <a:path w="480691" h="480691">
                <a:moveTo>
                  <a:pt x="0" y="0"/>
                </a:moveTo>
                <a:lnTo>
                  <a:pt x="480691" y="0"/>
                </a:lnTo>
                <a:lnTo>
                  <a:pt x="480691" y="480691"/>
                </a:lnTo>
                <a:lnTo>
                  <a:pt x="0" y="480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 rot="-10800000">
            <a:off x="8313133" y="5938103"/>
            <a:ext cx="5770365" cy="2903057"/>
            <a:chOff x="0" y="0"/>
            <a:chExt cx="1250937" cy="6293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50937" cy="629344"/>
            </a:xfrm>
            <a:custGeom>
              <a:avLst/>
              <a:gdLst/>
              <a:ahLst/>
              <a:cxnLst/>
              <a:rect l="l" t="t" r="r" b="b"/>
              <a:pathLst>
                <a:path w="1250937" h="629344">
                  <a:moveTo>
                    <a:pt x="0" y="0"/>
                  </a:moveTo>
                  <a:lnTo>
                    <a:pt x="1250937" y="0"/>
                  </a:lnTo>
                  <a:lnTo>
                    <a:pt x="1250937" y="629344"/>
                  </a:lnTo>
                  <a:lnTo>
                    <a:pt x="0" y="629344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94ADC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250937" cy="629344"/>
            </a:xfrm>
            <a:prstGeom prst="rect">
              <a:avLst/>
            </a:prstGeom>
          </p:spPr>
          <p:txBody>
            <a:bodyPr lIns="47078" tIns="47078" rIns="47078" bIns="47078" rtlCol="0" anchor="ctr"/>
            <a:lstStyle/>
            <a:p>
              <a:pPr algn="ctr">
                <a:lnSpc>
                  <a:spcPts val="1223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8534964" y="6292160"/>
            <a:ext cx="480691" cy="480691"/>
          </a:xfrm>
          <a:custGeom>
            <a:avLst/>
            <a:gdLst/>
            <a:ahLst/>
            <a:cxnLst/>
            <a:rect l="l" t="t" r="r" b="b"/>
            <a:pathLst>
              <a:path w="480691" h="480691">
                <a:moveTo>
                  <a:pt x="0" y="0"/>
                </a:moveTo>
                <a:lnTo>
                  <a:pt x="480691" y="0"/>
                </a:lnTo>
                <a:lnTo>
                  <a:pt x="480691" y="480692"/>
                </a:lnTo>
                <a:lnTo>
                  <a:pt x="0" y="480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987492" y="5804551"/>
            <a:ext cx="5770365" cy="3036610"/>
          </a:xfrm>
          <a:custGeom>
            <a:avLst/>
            <a:gdLst/>
            <a:ahLst/>
            <a:cxnLst/>
            <a:rect l="l" t="t" r="r" b="b"/>
            <a:pathLst>
              <a:path w="5770365" h="3036610">
                <a:moveTo>
                  <a:pt x="0" y="0"/>
                </a:moveTo>
                <a:lnTo>
                  <a:pt x="5770364" y="0"/>
                </a:lnTo>
                <a:lnTo>
                  <a:pt x="5770364" y="3036609"/>
                </a:lnTo>
                <a:lnTo>
                  <a:pt x="0" y="30366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262" b="-262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742468" y="1780511"/>
            <a:ext cx="2954618" cy="7944084"/>
          </a:xfrm>
          <a:custGeom>
            <a:avLst/>
            <a:gdLst/>
            <a:ahLst/>
            <a:cxnLst/>
            <a:rect l="l" t="t" r="r" b="b"/>
            <a:pathLst>
              <a:path w="2954618" h="7944084">
                <a:moveTo>
                  <a:pt x="0" y="0"/>
                </a:moveTo>
                <a:lnTo>
                  <a:pt x="2954618" y="0"/>
                </a:lnTo>
                <a:lnTo>
                  <a:pt x="2954618" y="7944084"/>
                </a:lnTo>
                <a:lnTo>
                  <a:pt x="0" y="7944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555" r="-1299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9240539" y="4303317"/>
            <a:ext cx="4621128" cy="6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6"/>
              </a:lnSpc>
            </a:pPr>
            <a:r>
              <a:rPr lang="en-US" sz="2004" spc="-2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Secure monthly funding commitments</a:t>
            </a:r>
          </a:p>
          <a:p>
            <a:pPr algn="l">
              <a:lnSpc>
                <a:spcPts val="2806"/>
              </a:lnSpc>
            </a:pPr>
            <a:r>
              <a:rPr lang="en-US" sz="2004" spc="-2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from churches, groups, &amp; individuals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240539" y="3438207"/>
            <a:ext cx="4528695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54"/>
              </a:lnSpc>
            </a:pPr>
            <a:r>
              <a:rPr lang="en-US" sz="4628" b="1" spc="-92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Support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240539" y="2796547"/>
            <a:ext cx="2846658" cy="44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03"/>
              </a:lnSpc>
              <a:spcBef>
                <a:spcPct val="0"/>
              </a:spcBef>
            </a:pPr>
            <a:r>
              <a:rPr lang="en-US" sz="2645" spc="-79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Aug - Dec 2025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87492" y="568629"/>
            <a:ext cx="6153651" cy="1211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500"/>
              </a:lnSpc>
              <a:spcBef>
                <a:spcPct val="0"/>
              </a:spcBef>
            </a:pPr>
            <a:r>
              <a:rPr lang="en-US" sz="7916" b="1" spc="-197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TIMELINE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961114" y="4294948"/>
            <a:ext cx="4528695" cy="6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6"/>
              </a:lnSpc>
            </a:pPr>
            <a:r>
              <a:rPr lang="en-US" sz="2004" spc="-2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Begin partnership with first</a:t>
            </a:r>
          </a:p>
          <a:p>
            <a:pPr algn="l">
              <a:lnSpc>
                <a:spcPts val="2806"/>
              </a:lnSpc>
            </a:pPr>
            <a:r>
              <a:rPr lang="en-US" sz="2004" spc="-2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6 months of support ($12,000)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961114" y="3429838"/>
            <a:ext cx="4528695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54"/>
              </a:lnSpc>
            </a:pPr>
            <a:r>
              <a:rPr lang="en-US" sz="4628" b="1" spc="-92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Partnership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61114" y="2788178"/>
            <a:ext cx="2846658" cy="44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03"/>
              </a:lnSpc>
              <a:spcBef>
                <a:spcPct val="0"/>
              </a:spcBef>
            </a:pPr>
            <a:r>
              <a:rPr lang="en-US" sz="2645" spc="-79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August 2025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40539" y="7796924"/>
            <a:ext cx="4621128" cy="6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6"/>
              </a:lnSpc>
            </a:pPr>
            <a:r>
              <a:rPr lang="en-US" sz="2004" spc="-2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Send teams to support</a:t>
            </a:r>
          </a:p>
          <a:p>
            <a:pPr algn="l">
              <a:lnSpc>
                <a:spcPts val="2806"/>
              </a:lnSpc>
            </a:pPr>
            <a:r>
              <a:rPr lang="en-US" sz="2004" spc="-2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the Avila Church (sports, ESL, VBS)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240539" y="6931814"/>
            <a:ext cx="4528695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54"/>
              </a:lnSpc>
            </a:pPr>
            <a:r>
              <a:rPr lang="en-US" sz="4628" b="1" spc="-92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Sending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40539" y="6290154"/>
            <a:ext cx="2846658" cy="44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03"/>
              </a:lnSpc>
              <a:spcBef>
                <a:spcPct val="0"/>
              </a:spcBef>
            </a:pPr>
            <a:r>
              <a:rPr lang="en-US" sz="2645" spc="-79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Summer 2026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5655" y="1923009"/>
            <a:ext cx="12307301" cy="0"/>
          </a:xfrm>
          <a:prstGeom prst="line">
            <a:avLst/>
          </a:prstGeom>
          <a:ln w="19050" cap="flat">
            <a:solidFill>
              <a:srgbClr val="94A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005263" y="-327947"/>
            <a:ext cx="846802" cy="10942895"/>
            <a:chOff x="0" y="0"/>
            <a:chExt cx="339370" cy="4385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370" cy="4385554"/>
            </a:xfrm>
            <a:custGeom>
              <a:avLst/>
              <a:gdLst/>
              <a:ahLst/>
              <a:cxnLst/>
              <a:rect l="l" t="t" r="r" b="b"/>
              <a:pathLst>
                <a:path w="339370" h="4385554">
                  <a:moveTo>
                    <a:pt x="0" y="0"/>
                  </a:moveTo>
                  <a:lnTo>
                    <a:pt x="339370" y="0"/>
                  </a:lnTo>
                  <a:lnTo>
                    <a:pt x="339370" y="4385554"/>
                  </a:lnTo>
                  <a:lnTo>
                    <a:pt x="0" y="4385554"/>
                  </a:lnTo>
                  <a:close/>
                </a:path>
              </a:pathLst>
            </a:custGeom>
            <a:solidFill>
              <a:srgbClr val="2645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339370" cy="4376029"/>
            </a:xfrm>
            <a:prstGeom prst="rect">
              <a:avLst/>
            </a:prstGeom>
          </p:spPr>
          <p:txBody>
            <a:bodyPr lIns="45427" tIns="45427" rIns="45427" bIns="45427" rtlCol="0" anchor="ctr"/>
            <a:lstStyle/>
            <a:p>
              <a:pPr algn="ctr">
                <a:lnSpc>
                  <a:spcPts val="11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645655" y="5876211"/>
            <a:ext cx="10159891" cy="3754813"/>
            <a:chOff x="0" y="0"/>
            <a:chExt cx="2229138" cy="8238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9138" cy="823827"/>
            </a:xfrm>
            <a:custGeom>
              <a:avLst/>
              <a:gdLst/>
              <a:ahLst/>
              <a:cxnLst/>
              <a:rect l="l" t="t" r="r" b="b"/>
              <a:pathLst>
                <a:path w="2229138" h="823827">
                  <a:moveTo>
                    <a:pt x="0" y="0"/>
                  </a:moveTo>
                  <a:lnTo>
                    <a:pt x="2229138" y="0"/>
                  </a:lnTo>
                  <a:lnTo>
                    <a:pt x="2229138" y="823827"/>
                  </a:lnTo>
                  <a:lnTo>
                    <a:pt x="0" y="823827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94ADC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229138" cy="823827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68608" y="6248644"/>
            <a:ext cx="567382" cy="567382"/>
          </a:xfrm>
          <a:custGeom>
            <a:avLst/>
            <a:gdLst/>
            <a:ahLst/>
            <a:cxnLst/>
            <a:rect l="l" t="t" r="r" b="b"/>
            <a:pathLst>
              <a:path w="567382" h="567382">
                <a:moveTo>
                  <a:pt x="0" y="0"/>
                </a:moveTo>
                <a:lnTo>
                  <a:pt x="567381" y="0"/>
                </a:lnTo>
                <a:lnTo>
                  <a:pt x="567381" y="567381"/>
                </a:lnTo>
                <a:lnTo>
                  <a:pt x="0" y="567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485993" y="5876211"/>
            <a:ext cx="5942671" cy="3754813"/>
          </a:xfrm>
          <a:custGeom>
            <a:avLst/>
            <a:gdLst/>
            <a:ahLst/>
            <a:cxnLst/>
            <a:rect l="l" t="t" r="r" b="b"/>
            <a:pathLst>
              <a:path w="5942671" h="3754813">
                <a:moveTo>
                  <a:pt x="0" y="0"/>
                </a:moveTo>
                <a:lnTo>
                  <a:pt x="5942671" y="0"/>
                </a:lnTo>
                <a:lnTo>
                  <a:pt x="5942671" y="3754812"/>
                </a:lnTo>
                <a:lnTo>
                  <a:pt x="0" y="3754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717" t="-82944" r="-16268" b="-1040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645655" y="2492732"/>
            <a:ext cx="10159891" cy="2745304"/>
            <a:chOff x="0" y="0"/>
            <a:chExt cx="1796606" cy="4854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96606" cy="485461"/>
            </a:xfrm>
            <a:custGeom>
              <a:avLst/>
              <a:gdLst/>
              <a:ahLst/>
              <a:cxnLst/>
              <a:rect l="l" t="t" r="r" b="b"/>
              <a:pathLst>
                <a:path w="1796606" h="485461">
                  <a:moveTo>
                    <a:pt x="0" y="0"/>
                  </a:moveTo>
                  <a:lnTo>
                    <a:pt x="1796606" y="0"/>
                  </a:lnTo>
                  <a:lnTo>
                    <a:pt x="1796606" y="485461"/>
                  </a:lnTo>
                  <a:lnTo>
                    <a:pt x="0" y="485461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94ADC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796606" cy="485461"/>
            </a:xfrm>
            <a:prstGeom prst="rect">
              <a:avLst/>
            </a:prstGeom>
          </p:spPr>
          <p:txBody>
            <a:bodyPr lIns="50575" tIns="50575" rIns="50575" bIns="50575" rtlCol="0" anchor="ctr"/>
            <a:lstStyle/>
            <a:p>
              <a:pPr algn="ctr">
                <a:lnSpc>
                  <a:spcPts val="124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94577" y="2798251"/>
            <a:ext cx="4354818" cy="589298"/>
            <a:chOff x="0" y="0"/>
            <a:chExt cx="5806424" cy="785730"/>
          </a:xfrm>
        </p:grpSpPr>
        <p:sp>
          <p:nvSpPr>
            <p:cNvPr id="15" name="Freeform 15"/>
            <p:cNvSpPr/>
            <p:nvPr/>
          </p:nvSpPr>
          <p:spPr>
            <a:xfrm rot="5400000">
              <a:off x="0" y="0"/>
              <a:ext cx="785730" cy="785730"/>
            </a:xfrm>
            <a:custGeom>
              <a:avLst/>
              <a:gdLst/>
              <a:ahLst/>
              <a:cxnLst/>
              <a:rect l="l" t="t" r="r" b="b"/>
              <a:pathLst>
                <a:path w="785730" h="785730">
                  <a:moveTo>
                    <a:pt x="0" y="0"/>
                  </a:moveTo>
                  <a:lnTo>
                    <a:pt x="785730" y="0"/>
                  </a:lnTo>
                  <a:lnTo>
                    <a:pt x="785730" y="785730"/>
                  </a:lnTo>
                  <a:lnTo>
                    <a:pt x="0" y="785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53322" y="7893"/>
              <a:ext cx="4653102" cy="722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539"/>
                </a:lnSpc>
                <a:spcBef>
                  <a:spcPct val="0"/>
                </a:spcBef>
              </a:pPr>
              <a:r>
                <a:rPr lang="en-US" sz="3242" spc="-97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Summer 2027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485993" y="2492732"/>
            <a:ext cx="5942671" cy="2745304"/>
          </a:xfrm>
          <a:custGeom>
            <a:avLst/>
            <a:gdLst/>
            <a:ahLst/>
            <a:cxnLst/>
            <a:rect l="l" t="t" r="r" b="b"/>
            <a:pathLst>
              <a:path w="5942671" h="2745304">
                <a:moveTo>
                  <a:pt x="0" y="0"/>
                </a:moveTo>
                <a:lnTo>
                  <a:pt x="5942671" y="0"/>
                </a:lnTo>
                <a:lnTo>
                  <a:pt x="5942671" y="2745304"/>
                </a:lnTo>
                <a:lnTo>
                  <a:pt x="0" y="2745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175" t="-38055" r="-16786" b="-794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645655" y="646452"/>
            <a:ext cx="6153651" cy="1211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500"/>
              </a:lnSpc>
              <a:spcBef>
                <a:spcPct val="0"/>
              </a:spcBef>
            </a:pPr>
            <a:r>
              <a:rPr lang="en-US" sz="7916" b="1" spc="-197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TIMELINE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59569" y="4516397"/>
            <a:ext cx="8797055" cy="416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457" spc="-24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Send teams to support the Avila Church (sports, ESL, VBS)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59569" y="3528111"/>
            <a:ext cx="555189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09"/>
              </a:lnSpc>
            </a:pPr>
            <a:r>
              <a:rPr lang="en-US" sz="5674" b="1" spc="-113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Sending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33599" y="7843175"/>
            <a:ext cx="8848994" cy="141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-24" dirty="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Send teams to support the Avila Church (sports, ESL, VBS)</a:t>
            </a:r>
          </a:p>
          <a:p>
            <a:pPr algn="l">
              <a:lnSpc>
                <a:spcPts val="1400"/>
              </a:lnSpc>
            </a:pPr>
            <a:endParaRPr lang="en-US" sz="2400" spc="-24" dirty="0">
              <a:solidFill>
                <a:srgbClr val="1B3C6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359"/>
              </a:lnSpc>
            </a:pPr>
            <a:r>
              <a:rPr lang="en-US" sz="2400" spc="-24" dirty="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Evaluate church ministry status &amp; discuss</a:t>
            </a:r>
          </a:p>
          <a:p>
            <a:pPr algn="l">
              <a:lnSpc>
                <a:spcPts val="3359"/>
              </a:lnSpc>
            </a:pPr>
            <a:r>
              <a:rPr lang="en-US" sz="2400" spc="-24" dirty="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possible partnership extension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33599" y="6928775"/>
            <a:ext cx="6464594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39"/>
              </a:lnSpc>
            </a:pPr>
            <a:r>
              <a:rPr lang="en-US" sz="5199" b="1" spc="-103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Sending &amp; Evaluate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01430" y="6245340"/>
            <a:ext cx="3360039" cy="53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70"/>
              </a:lnSpc>
              <a:spcBef>
                <a:spcPct val="0"/>
              </a:spcBef>
            </a:pPr>
            <a:r>
              <a:rPr lang="en-US" sz="3122" spc="-93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Summer 2028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067" y="1943187"/>
            <a:ext cx="12981671" cy="0"/>
          </a:xfrm>
          <a:prstGeom prst="line">
            <a:avLst/>
          </a:prstGeom>
          <a:ln w="19050" cap="flat">
            <a:solidFill>
              <a:srgbClr val="94A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02909" y="-327947"/>
            <a:ext cx="846802" cy="10942895"/>
            <a:chOff x="0" y="0"/>
            <a:chExt cx="339370" cy="4385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370" cy="4385554"/>
            </a:xfrm>
            <a:custGeom>
              <a:avLst/>
              <a:gdLst/>
              <a:ahLst/>
              <a:cxnLst/>
              <a:rect l="l" t="t" r="r" b="b"/>
              <a:pathLst>
                <a:path w="339370" h="4385554">
                  <a:moveTo>
                    <a:pt x="0" y="0"/>
                  </a:moveTo>
                  <a:lnTo>
                    <a:pt x="339370" y="0"/>
                  </a:lnTo>
                  <a:lnTo>
                    <a:pt x="339370" y="4385554"/>
                  </a:lnTo>
                  <a:lnTo>
                    <a:pt x="0" y="4385554"/>
                  </a:lnTo>
                  <a:close/>
                </a:path>
              </a:pathLst>
            </a:custGeom>
            <a:solidFill>
              <a:srgbClr val="2645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339370" cy="4376029"/>
            </a:xfrm>
            <a:prstGeom prst="rect">
              <a:avLst/>
            </a:prstGeom>
          </p:spPr>
          <p:txBody>
            <a:bodyPr lIns="45427" tIns="45427" rIns="45427" bIns="45427" rtlCol="0" anchor="ctr"/>
            <a:lstStyle/>
            <a:p>
              <a:pPr algn="ctr">
                <a:lnSpc>
                  <a:spcPts val="118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16067" y="597204"/>
            <a:ext cx="6490835" cy="127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0020"/>
              </a:lnSpc>
              <a:spcBef>
                <a:spcPct val="0"/>
              </a:spcBef>
            </a:pPr>
            <a:r>
              <a:rPr lang="en-US" sz="8350" b="1" spc="-208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FUNDING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016067" y="2788686"/>
            <a:ext cx="5988814" cy="3850781"/>
            <a:chOff x="0" y="-66675"/>
            <a:chExt cx="7985085" cy="5134376"/>
          </a:xfrm>
        </p:grpSpPr>
        <p:grpSp>
          <p:nvGrpSpPr>
            <p:cNvPr id="8" name="Group 8"/>
            <p:cNvGrpSpPr/>
            <p:nvPr/>
          </p:nvGrpSpPr>
          <p:grpSpPr>
            <a:xfrm rot="-10800000">
              <a:off x="0" y="2207030"/>
              <a:ext cx="7985085" cy="2198578"/>
              <a:chOff x="0" y="0"/>
              <a:chExt cx="1298294" cy="35746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98294" cy="357467"/>
              </a:xfrm>
              <a:custGeom>
                <a:avLst/>
                <a:gdLst/>
                <a:ahLst/>
                <a:cxnLst/>
                <a:rect l="l" t="t" r="r" b="b"/>
                <a:pathLst>
                  <a:path w="1298294" h="357467">
                    <a:moveTo>
                      <a:pt x="0" y="0"/>
                    </a:moveTo>
                    <a:lnTo>
                      <a:pt x="1298294" y="0"/>
                    </a:lnTo>
                    <a:lnTo>
                      <a:pt x="1298294" y="357467"/>
                    </a:lnTo>
                    <a:lnTo>
                      <a:pt x="0" y="357467"/>
                    </a:lnTo>
                    <a:close/>
                  </a:path>
                </a:pathLst>
              </a:custGeom>
              <a:solidFill>
                <a:srgbClr val="1B3C65"/>
              </a:solidFill>
              <a:ln w="9525" cap="sq">
                <a:solidFill>
                  <a:srgbClr val="1D3D6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1298294" cy="357467"/>
              </a:xfrm>
              <a:prstGeom prst="rect">
                <a:avLst/>
              </a:prstGeom>
            </p:spPr>
            <p:txBody>
              <a:bodyPr lIns="45853" tIns="45853" rIns="45853" bIns="45853" rtlCol="0" anchor="ctr"/>
              <a:lstStyle/>
              <a:p>
                <a:pPr algn="ctr">
                  <a:lnSpc>
                    <a:spcPts val="1223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54607" y="2566544"/>
              <a:ext cx="6875870" cy="1546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119"/>
                </a:lnSpc>
              </a:pPr>
              <a:r>
                <a:rPr lang="en-US" sz="7599" b="1">
                  <a:solidFill>
                    <a:srgbClr val="FFFFFF"/>
                  </a:solidFill>
                  <a:latin typeface="Klein Bold"/>
                  <a:ea typeface="Klein Bold"/>
                  <a:cs typeface="Klein Bold"/>
                  <a:sym typeface="Klein Bold"/>
                </a:rPr>
                <a:t>$ 21,000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7985085" cy="1565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22"/>
                </a:lnSpc>
                <a:spcBef>
                  <a:spcPct val="0"/>
                </a:spcBef>
              </a:pPr>
              <a:r>
                <a:rPr lang="en-US" sz="3300" b="1" spc="-103" dirty="0">
                  <a:solidFill>
                    <a:srgbClr val="1B3C65"/>
                  </a:solidFill>
                  <a:latin typeface="Open Sauce"/>
                  <a:ea typeface="Open Sauce"/>
                  <a:cs typeface="Leelawadee UI Semilight" panose="020B0604020202020204" pitchFamily="34" charset="0"/>
                  <a:sym typeface="Open Sauce"/>
                </a:rPr>
                <a:t>Annual Funding Pledged from </a:t>
              </a:r>
              <a:r>
                <a:rPr lang="en-US" sz="3300" b="1" spc="-103" dirty="0" err="1">
                  <a:solidFill>
                    <a:srgbClr val="1B3C65"/>
                  </a:solidFill>
                  <a:latin typeface="Open Sauce"/>
                  <a:ea typeface="Open Sauce"/>
                  <a:cs typeface="Leelawadee UI Semilight" panose="020B0604020202020204" pitchFamily="34" charset="0"/>
                  <a:sym typeface="Open Sauce"/>
                </a:rPr>
                <a:t>Buen</a:t>
              </a:r>
              <a:r>
                <a:rPr lang="en-US" sz="3300" b="1" spc="-103" dirty="0">
                  <a:solidFill>
                    <a:srgbClr val="1B3C65"/>
                  </a:solidFill>
                  <a:latin typeface="Open Sauce"/>
                  <a:ea typeface="Open Sauce"/>
                  <a:cs typeface="Leelawadee UI Semilight" panose="020B0604020202020204" pitchFamily="34" charset="0"/>
                  <a:sym typeface="Open Sauce"/>
                </a:rPr>
                <a:t> Pastor Church in Madrid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583408"/>
              <a:ext cx="7985085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3079"/>
                </a:lnSpc>
                <a:spcBef>
                  <a:spcPct val="0"/>
                </a:spcBef>
              </a:pPr>
              <a:r>
                <a:rPr lang="en-US" sz="2199" spc="-65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(approx. US dollars)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812769" y="2788686"/>
            <a:ext cx="6014024" cy="3850781"/>
            <a:chOff x="0" y="-66675"/>
            <a:chExt cx="8018699" cy="5134376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66675"/>
              <a:ext cx="8018699" cy="1565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22"/>
                </a:lnSpc>
                <a:spcBef>
                  <a:spcPct val="0"/>
                </a:spcBef>
              </a:pPr>
              <a:r>
                <a:rPr lang="en-US" sz="3300" b="1" spc="-103" dirty="0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Annual Funding Pledged from </a:t>
              </a:r>
              <a:r>
                <a:rPr lang="en-US" sz="3300" b="1" spc="-103" dirty="0" err="1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Buen</a:t>
              </a:r>
              <a:r>
                <a:rPr lang="en-US" sz="3300" b="1" spc="-103" dirty="0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Pastor Church in Avila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 rot="-10800000">
              <a:off x="16807" y="2245130"/>
              <a:ext cx="7985085" cy="2198578"/>
              <a:chOff x="0" y="0"/>
              <a:chExt cx="1298294" cy="35746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98294" cy="357467"/>
              </a:xfrm>
              <a:custGeom>
                <a:avLst/>
                <a:gdLst/>
                <a:ahLst/>
                <a:cxnLst/>
                <a:rect l="l" t="t" r="r" b="b"/>
                <a:pathLst>
                  <a:path w="1298294" h="357467">
                    <a:moveTo>
                      <a:pt x="0" y="0"/>
                    </a:moveTo>
                    <a:lnTo>
                      <a:pt x="1298294" y="0"/>
                    </a:lnTo>
                    <a:lnTo>
                      <a:pt x="1298294" y="357467"/>
                    </a:lnTo>
                    <a:lnTo>
                      <a:pt x="0" y="357467"/>
                    </a:lnTo>
                    <a:close/>
                  </a:path>
                </a:pathLst>
              </a:custGeom>
              <a:solidFill>
                <a:srgbClr val="1B3C65"/>
              </a:solidFill>
              <a:ln w="9525" cap="sq">
                <a:solidFill>
                  <a:srgbClr val="1D3D6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0"/>
                <a:ext cx="1298294" cy="357467"/>
              </a:xfrm>
              <a:prstGeom prst="rect">
                <a:avLst/>
              </a:prstGeom>
            </p:spPr>
            <p:txBody>
              <a:bodyPr lIns="45853" tIns="45853" rIns="45853" bIns="45853" rtlCol="0" anchor="ctr"/>
              <a:lstStyle/>
              <a:p>
                <a:pPr algn="ctr">
                  <a:lnSpc>
                    <a:spcPts val="1223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571414" y="2604644"/>
              <a:ext cx="6875870" cy="1546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119"/>
                </a:lnSpc>
              </a:pPr>
              <a:r>
                <a:rPr lang="en-US" sz="7599" b="1">
                  <a:solidFill>
                    <a:srgbClr val="FFFFFF"/>
                  </a:solidFill>
                  <a:latin typeface="Klein Bold"/>
                  <a:ea typeface="Klein Bold"/>
                  <a:cs typeface="Klein Bold"/>
                  <a:sym typeface="Klein Bold"/>
                </a:rPr>
                <a:t>$ 7,200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807" y="4583408"/>
              <a:ext cx="7985085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3079"/>
                </a:lnSpc>
                <a:spcBef>
                  <a:spcPct val="0"/>
                </a:spcBef>
              </a:pPr>
              <a:r>
                <a:rPr lang="en-US" sz="2199" spc="-65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(approx. US dollars)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016067" y="7892158"/>
            <a:ext cx="5988814" cy="157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3000" spc="-33" dirty="0" err="1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Buen</a:t>
            </a:r>
            <a:r>
              <a:rPr lang="en-US" sz="3000" spc="-33" dirty="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 Pastor Madrid</a:t>
            </a:r>
          </a:p>
          <a:p>
            <a:pPr marL="0" lvl="0" indent="0" algn="ctr">
              <a:lnSpc>
                <a:spcPts val="4125"/>
              </a:lnSpc>
            </a:pPr>
            <a:r>
              <a:rPr lang="en-US" sz="3000" spc="-33" dirty="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will provide utility expense</a:t>
            </a:r>
          </a:p>
          <a:p>
            <a:pPr marL="0" lvl="0" indent="0" algn="ctr">
              <a:lnSpc>
                <a:spcPts val="4125"/>
              </a:lnSpc>
            </a:pPr>
            <a:r>
              <a:rPr lang="en-US" sz="3000" spc="-33" dirty="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and rent for </a:t>
            </a:r>
            <a:r>
              <a:rPr lang="en-US" sz="3000" spc="-33" dirty="0" err="1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Buen</a:t>
            </a:r>
            <a:r>
              <a:rPr lang="en-US" sz="3000" spc="-33" dirty="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 Pastor Avila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812769" y="7901683"/>
            <a:ext cx="6001419" cy="156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3000" spc="-33" dirty="0" err="1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Buen</a:t>
            </a:r>
            <a:r>
              <a:rPr lang="en-US" sz="3000" spc="-33" dirty="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 Pastor Avila will provide ministry expenses and</a:t>
            </a:r>
          </a:p>
          <a:p>
            <a:pPr algn="ctr">
              <a:lnSpc>
                <a:spcPts val="4130"/>
              </a:lnSpc>
            </a:pPr>
            <a:r>
              <a:rPr lang="en-US" sz="3000" spc="-33" dirty="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pastor salary supplement</a:t>
            </a:r>
          </a:p>
        </p:txBody>
      </p:sp>
      <p:sp>
        <p:nvSpPr>
          <p:cNvPr id="23" name="AutoShape 23"/>
          <p:cNvSpPr/>
          <p:nvPr/>
        </p:nvSpPr>
        <p:spPr>
          <a:xfrm>
            <a:off x="2529421" y="7280100"/>
            <a:ext cx="4962104" cy="0"/>
          </a:xfrm>
          <a:prstGeom prst="line">
            <a:avLst/>
          </a:prstGeom>
          <a:ln w="19050" cap="flat">
            <a:solidFill>
              <a:srgbClr val="94A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11338729" y="7280100"/>
            <a:ext cx="4962104" cy="0"/>
          </a:xfrm>
          <a:prstGeom prst="line">
            <a:avLst/>
          </a:prstGeom>
          <a:ln w="19050" cap="flat">
            <a:solidFill>
              <a:srgbClr val="94A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62110" y="2147646"/>
            <a:ext cx="13261179" cy="0"/>
          </a:xfrm>
          <a:prstGeom prst="line">
            <a:avLst/>
          </a:prstGeom>
          <a:ln w="19050" cap="flat">
            <a:solidFill>
              <a:srgbClr val="94A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62110" y="763363"/>
            <a:ext cx="6630590" cy="131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0236"/>
              </a:lnSpc>
              <a:spcBef>
                <a:spcPct val="0"/>
              </a:spcBef>
            </a:pPr>
            <a:r>
              <a:rPr lang="en-US" sz="8530" b="1" spc="-213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FUNDING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62110" y="2794525"/>
            <a:ext cx="6117759" cy="6731182"/>
            <a:chOff x="0" y="-66675"/>
            <a:chExt cx="8157012" cy="8974910"/>
          </a:xfrm>
        </p:grpSpPr>
        <p:grpSp>
          <p:nvGrpSpPr>
            <p:cNvPr id="5" name="Group 5"/>
            <p:cNvGrpSpPr/>
            <p:nvPr/>
          </p:nvGrpSpPr>
          <p:grpSpPr>
            <a:xfrm rot="-10800000">
              <a:off x="0" y="2254549"/>
              <a:ext cx="8157012" cy="2245916"/>
              <a:chOff x="0" y="0"/>
              <a:chExt cx="1298294" cy="3574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298294" cy="357467"/>
              </a:xfrm>
              <a:custGeom>
                <a:avLst/>
                <a:gdLst/>
                <a:ahLst/>
                <a:cxnLst/>
                <a:rect l="l" t="t" r="r" b="b"/>
                <a:pathLst>
                  <a:path w="1298294" h="357467">
                    <a:moveTo>
                      <a:pt x="0" y="0"/>
                    </a:moveTo>
                    <a:lnTo>
                      <a:pt x="1298294" y="0"/>
                    </a:lnTo>
                    <a:lnTo>
                      <a:pt x="1298294" y="357467"/>
                    </a:lnTo>
                    <a:lnTo>
                      <a:pt x="0" y="357467"/>
                    </a:lnTo>
                    <a:close/>
                  </a:path>
                </a:pathLst>
              </a:custGeom>
              <a:solidFill>
                <a:srgbClr val="1B3C65"/>
              </a:solidFill>
              <a:ln w="9525" cap="sq">
                <a:solidFill>
                  <a:srgbClr val="1D3D6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1298294" cy="357467"/>
              </a:xfrm>
              <a:prstGeom prst="rect">
                <a:avLst/>
              </a:prstGeom>
            </p:spPr>
            <p:txBody>
              <a:bodyPr lIns="45853" tIns="45853" rIns="45853" bIns="45853" rtlCol="0" anchor="ctr"/>
              <a:lstStyle/>
              <a:p>
                <a:pPr algn="ctr">
                  <a:lnSpc>
                    <a:spcPts val="1223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566549" y="2622009"/>
              <a:ext cx="7023914" cy="1579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316"/>
                </a:lnSpc>
              </a:pPr>
              <a:r>
                <a:rPr lang="en-US" sz="7763" b="1">
                  <a:solidFill>
                    <a:srgbClr val="FFFFFF"/>
                  </a:solidFill>
                  <a:latin typeface="Klein Bold"/>
                  <a:ea typeface="Klein Bold"/>
                  <a:cs typeface="Klein Bold"/>
                  <a:sym typeface="Klein Bold"/>
                </a:rPr>
                <a:t>$ 24,000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8157012" cy="1589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26"/>
                </a:lnSpc>
              </a:pPr>
              <a:r>
                <a:rPr lang="en-US" sz="3518" b="1" spc="-105" dirty="0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Annual Funding Pledged</a:t>
              </a:r>
            </a:p>
            <a:p>
              <a:pPr marL="0" lvl="0" indent="0" algn="ctr">
                <a:lnSpc>
                  <a:spcPts val="4926"/>
                </a:lnSpc>
                <a:spcBef>
                  <a:spcPct val="0"/>
                </a:spcBef>
              </a:pPr>
              <a:r>
                <a:rPr lang="en-US" sz="3518" b="1" spc="-105" dirty="0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from CBA through 2028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682914"/>
              <a:ext cx="8157012" cy="49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3146"/>
                </a:lnSpc>
                <a:spcBef>
                  <a:spcPct val="0"/>
                </a:spcBef>
              </a:pPr>
              <a:r>
                <a:rPr lang="en-US" sz="2247" spc="-67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(approx. US dollars)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902900"/>
              <a:ext cx="8157012" cy="2005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58"/>
                </a:lnSpc>
              </a:pPr>
              <a:r>
                <a:rPr lang="en-US" sz="3166" spc="-31" dirty="0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Chilhowee Baptists will provide for the pastor’s housing, utilities, and salary supplement</a:t>
              </a: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699210" y="6149822"/>
              <a:ext cx="6758591" cy="0"/>
            </a:xfrm>
            <a:prstGeom prst="line">
              <a:avLst/>
            </a:prstGeom>
            <a:ln w="25947" cap="flat">
              <a:solidFill>
                <a:srgbClr val="94ADC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005263" y="-327947"/>
            <a:ext cx="846802" cy="10942895"/>
            <a:chOff x="0" y="0"/>
            <a:chExt cx="339370" cy="43855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9370" cy="4385554"/>
            </a:xfrm>
            <a:custGeom>
              <a:avLst/>
              <a:gdLst/>
              <a:ahLst/>
              <a:cxnLst/>
              <a:rect l="l" t="t" r="r" b="b"/>
              <a:pathLst>
                <a:path w="339370" h="4385554">
                  <a:moveTo>
                    <a:pt x="0" y="0"/>
                  </a:moveTo>
                  <a:lnTo>
                    <a:pt x="339370" y="0"/>
                  </a:lnTo>
                  <a:lnTo>
                    <a:pt x="339370" y="4385554"/>
                  </a:lnTo>
                  <a:lnTo>
                    <a:pt x="0" y="4385554"/>
                  </a:lnTo>
                  <a:close/>
                </a:path>
              </a:pathLst>
            </a:custGeom>
            <a:solidFill>
              <a:srgbClr val="2645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339370" cy="4376029"/>
            </a:xfrm>
            <a:prstGeom prst="rect">
              <a:avLst/>
            </a:prstGeom>
          </p:spPr>
          <p:txBody>
            <a:bodyPr lIns="45427" tIns="45427" rIns="45427" bIns="45427" rtlCol="0" anchor="ctr"/>
            <a:lstStyle/>
            <a:p>
              <a:pPr algn="ctr">
                <a:lnSpc>
                  <a:spcPts val="1180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666" y="3515158"/>
            <a:ext cx="5318802" cy="5318802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3520709" y="3958392"/>
            <a:ext cx="2767129" cy="4432335"/>
            <a:chOff x="0" y="0"/>
            <a:chExt cx="3689505" cy="5909780"/>
          </a:xfrm>
        </p:grpSpPr>
        <p:sp>
          <p:nvSpPr>
            <p:cNvPr id="18" name="TextBox 18"/>
            <p:cNvSpPr txBox="1"/>
            <p:nvPr/>
          </p:nvSpPr>
          <p:spPr>
            <a:xfrm>
              <a:off x="4701" y="1654014"/>
              <a:ext cx="2932585" cy="939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46"/>
                </a:lnSpc>
              </a:pPr>
              <a:r>
                <a:rPr lang="en-US" sz="2371" spc="-23">
                  <a:solidFill>
                    <a:srgbClr val="03104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Church</a:t>
              </a:r>
            </a:p>
            <a:p>
              <a:pPr marL="0" lvl="0" indent="0" algn="r">
                <a:lnSpc>
                  <a:spcPts val="2846"/>
                </a:lnSpc>
              </a:pPr>
              <a:r>
                <a:rPr lang="en-US" sz="2371" spc="-23">
                  <a:solidFill>
                    <a:srgbClr val="03104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Building Rent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701" y="3312105"/>
              <a:ext cx="2932585" cy="939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846"/>
                </a:lnSpc>
              </a:pPr>
              <a:r>
                <a:rPr lang="en-US" sz="2371" spc="-23">
                  <a:solidFill>
                    <a:srgbClr val="03104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Ministry</a:t>
              </a:r>
            </a:p>
            <a:p>
              <a:pPr marL="0" lvl="0" indent="0" algn="r">
                <a:lnSpc>
                  <a:spcPts val="2846"/>
                </a:lnSpc>
              </a:pPr>
              <a:r>
                <a:rPr lang="en-US" sz="2371" u="none" strike="noStrike" spc="-23">
                  <a:solidFill>
                    <a:srgbClr val="03104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Expense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701" y="4970195"/>
              <a:ext cx="2932585" cy="939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46"/>
                </a:lnSpc>
              </a:pPr>
              <a:r>
                <a:rPr lang="en-US" sz="2371" spc="-23">
                  <a:solidFill>
                    <a:srgbClr val="03104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Church</a:t>
              </a:r>
            </a:p>
            <a:p>
              <a:pPr marL="0" lvl="0" indent="0" algn="r">
                <a:lnSpc>
                  <a:spcPts val="2846"/>
                </a:lnSpc>
              </a:pPr>
              <a:r>
                <a:rPr lang="en-US" sz="2371" spc="-23">
                  <a:solidFill>
                    <a:srgbClr val="03104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Utilities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2932585" cy="939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46"/>
                </a:lnSpc>
              </a:pPr>
              <a:r>
                <a:rPr lang="en-US" sz="2371" spc="-23">
                  <a:solidFill>
                    <a:srgbClr val="03104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Pastor Salary</a:t>
              </a:r>
            </a:p>
            <a:p>
              <a:pPr marL="0" lvl="0" indent="0" algn="r">
                <a:lnSpc>
                  <a:spcPts val="2846"/>
                </a:lnSpc>
              </a:pPr>
              <a:r>
                <a:rPr lang="en-US" sz="2371" spc="-23">
                  <a:solidFill>
                    <a:srgbClr val="03104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&amp; Housing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3230454" y="240267"/>
              <a:ext cx="459051" cy="45905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B3C6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123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230454" y="1894281"/>
              <a:ext cx="459051" cy="45905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9C0E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123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230454" y="3552372"/>
              <a:ext cx="459051" cy="459051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6C4E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123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3230454" y="5210462"/>
              <a:ext cx="459051" cy="459051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28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1238"/>
                  </a:lnSpc>
                </a:pPr>
                <a:endParaRPr/>
              </a:p>
            </p:txBody>
          </p:sp>
        </p:grpSp>
      </p:grp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76568" y="4993221"/>
            <a:ext cx="4409133" cy="2018497"/>
            <a:chOff x="0" y="0"/>
            <a:chExt cx="1171592" cy="5363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1592" cy="536354"/>
            </a:xfrm>
            <a:custGeom>
              <a:avLst/>
              <a:gdLst/>
              <a:ahLst/>
              <a:cxnLst/>
              <a:rect l="l" t="t" r="r" b="b"/>
              <a:pathLst>
                <a:path w="1171592" h="536354">
                  <a:moveTo>
                    <a:pt x="0" y="0"/>
                  </a:moveTo>
                  <a:lnTo>
                    <a:pt x="1171592" y="0"/>
                  </a:lnTo>
                  <a:lnTo>
                    <a:pt x="1171592" y="536354"/>
                  </a:lnTo>
                  <a:lnTo>
                    <a:pt x="0" y="536354"/>
                  </a:lnTo>
                  <a:close/>
                </a:path>
              </a:pathLst>
            </a:custGeom>
            <a:solidFill>
              <a:srgbClr val="1B3C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71592" cy="55540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07004" y="4876895"/>
            <a:ext cx="4409133" cy="1997498"/>
            <a:chOff x="0" y="0"/>
            <a:chExt cx="1171592" cy="5307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1592" cy="530774"/>
            </a:xfrm>
            <a:custGeom>
              <a:avLst/>
              <a:gdLst/>
              <a:ahLst/>
              <a:cxnLst/>
              <a:rect l="l" t="t" r="r" b="b"/>
              <a:pathLst>
                <a:path w="1171592" h="530774">
                  <a:moveTo>
                    <a:pt x="0" y="0"/>
                  </a:moveTo>
                  <a:lnTo>
                    <a:pt x="1171592" y="0"/>
                  </a:lnTo>
                  <a:lnTo>
                    <a:pt x="1171592" y="530774"/>
                  </a:lnTo>
                  <a:lnTo>
                    <a:pt x="0" y="530774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1B3C6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71592" cy="54982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64616" y="5165051"/>
            <a:ext cx="4093908" cy="1524129"/>
            <a:chOff x="0" y="0"/>
            <a:chExt cx="5458544" cy="203217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267590"/>
              <a:ext cx="5458544" cy="1764583"/>
              <a:chOff x="0" y="0"/>
              <a:chExt cx="1004070" cy="32458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04070" cy="324586"/>
              </a:xfrm>
              <a:custGeom>
                <a:avLst/>
                <a:gdLst/>
                <a:ahLst/>
                <a:cxnLst/>
                <a:rect l="l" t="t" r="r" b="b"/>
                <a:pathLst>
                  <a:path w="1004070" h="324586">
                    <a:moveTo>
                      <a:pt x="0" y="0"/>
                    </a:moveTo>
                    <a:lnTo>
                      <a:pt x="1004070" y="0"/>
                    </a:lnTo>
                    <a:lnTo>
                      <a:pt x="1004070" y="324586"/>
                    </a:lnTo>
                    <a:lnTo>
                      <a:pt x="0" y="3245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004070" cy="343636"/>
              </a:xfrm>
              <a:prstGeom prst="rect">
                <a:avLst/>
              </a:prstGeom>
            </p:spPr>
            <p:txBody>
              <a:bodyPr lIns="47790" tIns="47790" rIns="47790" bIns="47790" rtlCol="0" anchor="ctr"/>
              <a:lstStyle/>
              <a:p>
                <a:pPr algn="ctr">
                  <a:lnSpc>
                    <a:spcPts val="1843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29163" y="0"/>
              <a:ext cx="2330310" cy="535179"/>
              <a:chOff x="0" y="0"/>
              <a:chExt cx="428648" cy="9844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28648" cy="98443"/>
              </a:xfrm>
              <a:custGeom>
                <a:avLst/>
                <a:gdLst/>
                <a:ahLst/>
                <a:cxnLst/>
                <a:rect l="l" t="t" r="r" b="b"/>
                <a:pathLst>
                  <a:path w="428648" h="98443">
                    <a:moveTo>
                      <a:pt x="0" y="0"/>
                    </a:moveTo>
                    <a:lnTo>
                      <a:pt x="428648" y="0"/>
                    </a:lnTo>
                    <a:lnTo>
                      <a:pt x="428648" y="98443"/>
                    </a:lnTo>
                    <a:lnTo>
                      <a:pt x="0" y="98443"/>
                    </a:lnTo>
                    <a:close/>
                  </a:path>
                </a:pathLst>
              </a:custGeom>
              <a:solidFill>
                <a:srgbClr val="1B3C65"/>
              </a:solidFill>
              <a:ln w="952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428648" cy="117493"/>
              </a:xfrm>
              <a:prstGeom prst="rect">
                <a:avLst/>
              </a:prstGeom>
            </p:spPr>
            <p:txBody>
              <a:bodyPr lIns="47790" tIns="47790" rIns="47790" bIns="47790" rtlCol="0" anchor="ctr"/>
              <a:lstStyle/>
              <a:p>
                <a:pPr algn="ctr">
                  <a:lnSpc>
                    <a:spcPts val="1843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44264" y="47052"/>
              <a:ext cx="2300109" cy="422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0"/>
                </a:lnSpc>
              </a:pPr>
              <a:r>
                <a:rPr lang="en-US" sz="2069" b="1" spc="206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$300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44264" y="731328"/>
              <a:ext cx="4488859" cy="1041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67"/>
                </a:lnSpc>
              </a:pPr>
              <a:r>
                <a:rPr lang="en-US" sz="1806">
                  <a:solidFill>
                    <a:srgbClr val="40404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One Church @ $300/Month for three years</a:t>
              </a:r>
            </a:p>
            <a:p>
              <a:pPr algn="l">
                <a:lnSpc>
                  <a:spcPts val="2167"/>
                </a:lnSpc>
              </a:pPr>
              <a:r>
                <a:rPr lang="en-US" sz="1806">
                  <a:solidFill>
                    <a:srgbClr val="40404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($3,600 Annually)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660140" y="2315473"/>
            <a:ext cx="4409133" cy="2018497"/>
            <a:chOff x="0" y="0"/>
            <a:chExt cx="1171592" cy="53635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71592" cy="536354"/>
            </a:xfrm>
            <a:custGeom>
              <a:avLst/>
              <a:gdLst/>
              <a:ahLst/>
              <a:cxnLst/>
              <a:rect l="l" t="t" r="r" b="b"/>
              <a:pathLst>
                <a:path w="1171592" h="536354">
                  <a:moveTo>
                    <a:pt x="0" y="0"/>
                  </a:moveTo>
                  <a:lnTo>
                    <a:pt x="1171592" y="0"/>
                  </a:lnTo>
                  <a:lnTo>
                    <a:pt x="1171592" y="536354"/>
                  </a:lnTo>
                  <a:lnTo>
                    <a:pt x="0" y="536354"/>
                  </a:lnTo>
                  <a:close/>
                </a:path>
              </a:pathLst>
            </a:custGeom>
            <a:solidFill>
              <a:srgbClr val="1B3C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171592" cy="55540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490575" y="2199147"/>
            <a:ext cx="4409133" cy="1997498"/>
            <a:chOff x="0" y="0"/>
            <a:chExt cx="1171592" cy="53077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71592" cy="530774"/>
            </a:xfrm>
            <a:custGeom>
              <a:avLst/>
              <a:gdLst/>
              <a:ahLst/>
              <a:cxnLst/>
              <a:rect l="l" t="t" r="r" b="b"/>
              <a:pathLst>
                <a:path w="1171592" h="530774">
                  <a:moveTo>
                    <a:pt x="0" y="0"/>
                  </a:moveTo>
                  <a:lnTo>
                    <a:pt x="1171592" y="0"/>
                  </a:lnTo>
                  <a:lnTo>
                    <a:pt x="1171592" y="530774"/>
                  </a:lnTo>
                  <a:lnTo>
                    <a:pt x="0" y="530774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1B3C6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171592" cy="54982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648188" y="2687995"/>
            <a:ext cx="4093908" cy="1323437"/>
            <a:chOff x="0" y="0"/>
            <a:chExt cx="1004070" cy="32458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04070" cy="324586"/>
            </a:xfrm>
            <a:custGeom>
              <a:avLst/>
              <a:gdLst/>
              <a:ahLst/>
              <a:cxnLst/>
              <a:rect l="l" t="t" r="r" b="b"/>
              <a:pathLst>
                <a:path w="1004070" h="324586">
                  <a:moveTo>
                    <a:pt x="0" y="0"/>
                  </a:moveTo>
                  <a:lnTo>
                    <a:pt x="1004070" y="0"/>
                  </a:lnTo>
                  <a:lnTo>
                    <a:pt x="1004070" y="324586"/>
                  </a:lnTo>
                  <a:lnTo>
                    <a:pt x="0" y="324586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1004070" cy="343636"/>
            </a:xfrm>
            <a:prstGeom prst="rect">
              <a:avLst/>
            </a:prstGeom>
          </p:spPr>
          <p:txBody>
            <a:bodyPr lIns="51776" tIns="51776" rIns="51776" bIns="51776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970060" y="2487302"/>
            <a:ext cx="1747733" cy="401384"/>
            <a:chOff x="0" y="0"/>
            <a:chExt cx="428648" cy="9844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28648" cy="98443"/>
            </a:xfrm>
            <a:custGeom>
              <a:avLst/>
              <a:gdLst/>
              <a:ahLst/>
              <a:cxnLst/>
              <a:rect l="l" t="t" r="r" b="b"/>
              <a:pathLst>
                <a:path w="428648" h="98443">
                  <a:moveTo>
                    <a:pt x="0" y="0"/>
                  </a:moveTo>
                  <a:lnTo>
                    <a:pt x="428648" y="0"/>
                  </a:lnTo>
                  <a:lnTo>
                    <a:pt x="428648" y="98443"/>
                  </a:lnTo>
                  <a:lnTo>
                    <a:pt x="0" y="98443"/>
                  </a:lnTo>
                  <a:close/>
                </a:path>
              </a:pathLst>
            </a:custGeom>
            <a:solidFill>
              <a:srgbClr val="59B2D6"/>
            </a:solidFill>
            <a:ln w="952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428648" cy="117493"/>
            </a:xfrm>
            <a:prstGeom prst="rect">
              <a:avLst/>
            </a:prstGeom>
          </p:spPr>
          <p:txBody>
            <a:bodyPr lIns="51776" tIns="51776" rIns="51776" bIns="51776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981385" y="2517829"/>
            <a:ext cx="1725082" cy="32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069" b="1" spc="20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$200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981385" y="3038180"/>
            <a:ext cx="3366644" cy="77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7"/>
              </a:lnSpc>
            </a:pPr>
            <a:r>
              <a:rPr lang="en-US" sz="1806">
                <a:solidFill>
                  <a:srgbClr val="404040"/>
                </a:solidFill>
                <a:latin typeface="Open Sauce"/>
                <a:ea typeface="Open Sauce"/>
                <a:cs typeface="Open Sauce"/>
                <a:sym typeface="Open Sauce"/>
              </a:rPr>
              <a:t>Two Churches @ $200/Month for three years</a:t>
            </a:r>
          </a:p>
          <a:p>
            <a:pPr algn="l">
              <a:lnSpc>
                <a:spcPts val="2167"/>
              </a:lnSpc>
            </a:pPr>
            <a:r>
              <a:rPr lang="en-US" sz="1806">
                <a:solidFill>
                  <a:srgbClr val="404040"/>
                </a:solidFill>
                <a:latin typeface="Open Sauce"/>
                <a:ea typeface="Open Sauce"/>
                <a:cs typeface="Open Sauce"/>
                <a:sym typeface="Open Sauce"/>
              </a:rPr>
              <a:t>($2,400 Annually)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3142584" y="2315473"/>
            <a:ext cx="4409133" cy="2018497"/>
            <a:chOff x="0" y="0"/>
            <a:chExt cx="1171592" cy="53635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71592" cy="536354"/>
            </a:xfrm>
            <a:custGeom>
              <a:avLst/>
              <a:gdLst/>
              <a:ahLst/>
              <a:cxnLst/>
              <a:rect l="l" t="t" r="r" b="b"/>
              <a:pathLst>
                <a:path w="1171592" h="536354">
                  <a:moveTo>
                    <a:pt x="0" y="0"/>
                  </a:moveTo>
                  <a:lnTo>
                    <a:pt x="1171592" y="0"/>
                  </a:lnTo>
                  <a:lnTo>
                    <a:pt x="1171592" y="536354"/>
                  </a:lnTo>
                  <a:lnTo>
                    <a:pt x="0" y="536354"/>
                  </a:lnTo>
                  <a:close/>
                </a:path>
              </a:pathLst>
            </a:custGeom>
            <a:solidFill>
              <a:srgbClr val="1B3C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19050"/>
              <a:ext cx="1171592" cy="55540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973020" y="2199147"/>
            <a:ext cx="4409133" cy="1997498"/>
            <a:chOff x="0" y="0"/>
            <a:chExt cx="1171592" cy="53077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71592" cy="530774"/>
            </a:xfrm>
            <a:custGeom>
              <a:avLst/>
              <a:gdLst/>
              <a:ahLst/>
              <a:cxnLst/>
              <a:rect l="l" t="t" r="r" b="b"/>
              <a:pathLst>
                <a:path w="1171592" h="530774">
                  <a:moveTo>
                    <a:pt x="0" y="0"/>
                  </a:moveTo>
                  <a:lnTo>
                    <a:pt x="1171592" y="0"/>
                  </a:lnTo>
                  <a:lnTo>
                    <a:pt x="1171592" y="530774"/>
                  </a:lnTo>
                  <a:lnTo>
                    <a:pt x="0" y="530774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1B3C6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1171592" cy="54982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130632" y="2487302"/>
            <a:ext cx="4093908" cy="1524129"/>
            <a:chOff x="0" y="0"/>
            <a:chExt cx="5458544" cy="2032173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267590"/>
              <a:ext cx="5458544" cy="1764583"/>
              <a:chOff x="0" y="0"/>
              <a:chExt cx="1004070" cy="32458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004070" cy="324586"/>
              </a:xfrm>
              <a:custGeom>
                <a:avLst/>
                <a:gdLst/>
                <a:ahLst/>
                <a:cxnLst/>
                <a:rect l="l" t="t" r="r" b="b"/>
                <a:pathLst>
                  <a:path w="1004070" h="324586">
                    <a:moveTo>
                      <a:pt x="0" y="0"/>
                    </a:moveTo>
                    <a:lnTo>
                      <a:pt x="1004070" y="0"/>
                    </a:lnTo>
                    <a:lnTo>
                      <a:pt x="1004070" y="324586"/>
                    </a:lnTo>
                    <a:lnTo>
                      <a:pt x="0" y="3245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19050"/>
                <a:ext cx="1004070" cy="343636"/>
              </a:xfrm>
              <a:prstGeom prst="rect">
                <a:avLst/>
              </a:prstGeom>
            </p:spPr>
            <p:txBody>
              <a:bodyPr lIns="47790" tIns="47790" rIns="47790" bIns="47790" rtlCol="0" anchor="ctr"/>
              <a:lstStyle/>
              <a:p>
                <a:pPr algn="ctr">
                  <a:lnSpc>
                    <a:spcPts val="1843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429163" y="0"/>
              <a:ext cx="2330310" cy="535179"/>
              <a:chOff x="0" y="0"/>
              <a:chExt cx="428648" cy="98443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28648" cy="98443"/>
              </a:xfrm>
              <a:custGeom>
                <a:avLst/>
                <a:gdLst/>
                <a:ahLst/>
                <a:cxnLst/>
                <a:rect l="l" t="t" r="r" b="b"/>
                <a:pathLst>
                  <a:path w="428648" h="98443">
                    <a:moveTo>
                      <a:pt x="0" y="0"/>
                    </a:moveTo>
                    <a:lnTo>
                      <a:pt x="428648" y="0"/>
                    </a:lnTo>
                    <a:lnTo>
                      <a:pt x="428648" y="98443"/>
                    </a:lnTo>
                    <a:lnTo>
                      <a:pt x="0" y="98443"/>
                    </a:lnTo>
                    <a:close/>
                  </a:path>
                </a:pathLst>
              </a:custGeom>
              <a:solidFill>
                <a:srgbClr val="1B3C65"/>
              </a:solidFill>
              <a:ln w="952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19050"/>
                <a:ext cx="428648" cy="117493"/>
              </a:xfrm>
              <a:prstGeom prst="rect">
                <a:avLst/>
              </a:prstGeom>
            </p:spPr>
            <p:txBody>
              <a:bodyPr lIns="47790" tIns="47790" rIns="47790" bIns="47790" rtlCol="0" anchor="ctr"/>
              <a:lstStyle/>
              <a:p>
                <a:pPr algn="ctr">
                  <a:lnSpc>
                    <a:spcPts val="1843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444264" y="47052"/>
              <a:ext cx="2300109" cy="422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0"/>
                </a:lnSpc>
              </a:pPr>
              <a:r>
                <a:rPr lang="en-US" sz="2069" b="1" spc="206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$100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444264" y="731328"/>
              <a:ext cx="4488859" cy="1041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67"/>
                </a:lnSpc>
              </a:pPr>
              <a:r>
                <a:rPr lang="en-US" sz="1806">
                  <a:solidFill>
                    <a:srgbClr val="40404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Three Churches @ $100/Month for three years</a:t>
              </a:r>
            </a:p>
            <a:p>
              <a:pPr algn="l">
                <a:lnSpc>
                  <a:spcPts val="2167"/>
                </a:lnSpc>
              </a:pPr>
              <a:r>
                <a:rPr lang="en-US" sz="1806">
                  <a:solidFill>
                    <a:srgbClr val="40404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($1,200 Annually)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2176568" y="7675471"/>
            <a:ext cx="4409133" cy="2018497"/>
            <a:chOff x="0" y="0"/>
            <a:chExt cx="1171592" cy="536354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171592" cy="536354"/>
            </a:xfrm>
            <a:custGeom>
              <a:avLst/>
              <a:gdLst/>
              <a:ahLst/>
              <a:cxnLst/>
              <a:rect l="l" t="t" r="r" b="b"/>
              <a:pathLst>
                <a:path w="1171592" h="536354">
                  <a:moveTo>
                    <a:pt x="0" y="0"/>
                  </a:moveTo>
                  <a:lnTo>
                    <a:pt x="1171592" y="0"/>
                  </a:lnTo>
                  <a:lnTo>
                    <a:pt x="1171592" y="536354"/>
                  </a:lnTo>
                  <a:lnTo>
                    <a:pt x="0" y="536354"/>
                  </a:lnTo>
                  <a:close/>
                </a:path>
              </a:pathLst>
            </a:custGeom>
            <a:solidFill>
              <a:srgbClr val="1B3C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19050"/>
              <a:ext cx="1171592" cy="55540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2007004" y="7559145"/>
            <a:ext cx="4409133" cy="1997498"/>
            <a:chOff x="0" y="0"/>
            <a:chExt cx="1171592" cy="530774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171592" cy="530774"/>
            </a:xfrm>
            <a:custGeom>
              <a:avLst/>
              <a:gdLst/>
              <a:ahLst/>
              <a:cxnLst/>
              <a:rect l="l" t="t" r="r" b="b"/>
              <a:pathLst>
                <a:path w="1171592" h="530774">
                  <a:moveTo>
                    <a:pt x="0" y="0"/>
                  </a:moveTo>
                  <a:lnTo>
                    <a:pt x="1171592" y="0"/>
                  </a:lnTo>
                  <a:lnTo>
                    <a:pt x="1171592" y="530774"/>
                  </a:lnTo>
                  <a:lnTo>
                    <a:pt x="0" y="530774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1B3C6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19050"/>
              <a:ext cx="1171592" cy="54982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2164616" y="8047993"/>
            <a:ext cx="4093908" cy="1323437"/>
            <a:chOff x="0" y="0"/>
            <a:chExt cx="1004070" cy="324586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004070" cy="324586"/>
            </a:xfrm>
            <a:custGeom>
              <a:avLst/>
              <a:gdLst/>
              <a:ahLst/>
              <a:cxnLst/>
              <a:rect l="l" t="t" r="r" b="b"/>
              <a:pathLst>
                <a:path w="1004070" h="324586">
                  <a:moveTo>
                    <a:pt x="0" y="0"/>
                  </a:moveTo>
                  <a:lnTo>
                    <a:pt x="1004070" y="0"/>
                  </a:lnTo>
                  <a:lnTo>
                    <a:pt x="1004070" y="324586"/>
                  </a:lnTo>
                  <a:lnTo>
                    <a:pt x="0" y="324586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19050"/>
              <a:ext cx="1004070" cy="343636"/>
            </a:xfrm>
            <a:prstGeom prst="rect">
              <a:avLst/>
            </a:prstGeom>
          </p:spPr>
          <p:txBody>
            <a:bodyPr lIns="51776" tIns="51776" rIns="51776" bIns="51776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2486488" y="7847301"/>
            <a:ext cx="1747733" cy="401384"/>
            <a:chOff x="0" y="0"/>
            <a:chExt cx="428648" cy="98443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428648" cy="98443"/>
            </a:xfrm>
            <a:custGeom>
              <a:avLst/>
              <a:gdLst/>
              <a:ahLst/>
              <a:cxnLst/>
              <a:rect l="l" t="t" r="r" b="b"/>
              <a:pathLst>
                <a:path w="428648" h="98443">
                  <a:moveTo>
                    <a:pt x="0" y="0"/>
                  </a:moveTo>
                  <a:lnTo>
                    <a:pt x="428648" y="0"/>
                  </a:lnTo>
                  <a:lnTo>
                    <a:pt x="428648" y="98443"/>
                  </a:lnTo>
                  <a:lnTo>
                    <a:pt x="0" y="98443"/>
                  </a:lnTo>
                  <a:close/>
                </a:path>
              </a:pathLst>
            </a:custGeom>
            <a:solidFill>
              <a:srgbClr val="59B2D6"/>
            </a:solidFill>
            <a:ln w="952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19050"/>
              <a:ext cx="428648" cy="117493"/>
            </a:xfrm>
            <a:prstGeom prst="rect">
              <a:avLst/>
            </a:prstGeom>
          </p:spPr>
          <p:txBody>
            <a:bodyPr lIns="51776" tIns="51776" rIns="51776" bIns="51776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2497814" y="7877827"/>
            <a:ext cx="1725082" cy="32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069" b="1" spc="20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$75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497814" y="8398178"/>
            <a:ext cx="3366644" cy="77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7"/>
              </a:lnSpc>
            </a:pPr>
            <a:r>
              <a:rPr lang="en-US" sz="1806">
                <a:solidFill>
                  <a:srgbClr val="404040"/>
                </a:solidFill>
                <a:latin typeface="Open Sauce"/>
                <a:ea typeface="Open Sauce"/>
                <a:cs typeface="Open Sauce"/>
                <a:sym typeface="Open Sauce"/>
              </a:rPr>
              <a:t>Five Churches @ $75/Month for three years</a:t>
            </a:r>
          </a:p>
          <a:p>
            <a:pPr algn="l">
              <a:lnSpc>
                <a:spcPts val="2167"/>
              </a:lnSpc>
            </a:pPr>
            <a:r>
              <a:rPr lang="en-US" sz="1806">
                <a:solidFill>
                  <a:srgbClr val="404040"/>
                </a:solidFill>
                <a:latin typeface="Open Sauce"/>
                <a:ea typeface="Open Sauce"/>
                <a:cs typeface="Open Sauce"/>
                <a:sym typeface="Open Sauce"/>
              </a:rPr>
              <a:t>($900 Annually)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13142584" y="4993221"/>
            <a:ext cx="4409133" cy="2018497"/>
            <a:chOff x="0" y="0"/>
            <a:chExt cx="1171592" cy="536354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171592" cy="536354"/>
            </a:xfrm>
            <a:custGeom>
              <a:avLst/>
              <a:gdLst/>
              <a:ahLst/>
              <a:cxnLst/>
              <a:rect l="l" t="t" r="r" b="b"/>
              <a:pathLst>
                <a:path w="1171592" h="536354">
                  <a:moveTo>
                    <a:pt x="0" y="0"/>
                  </a:moveTo>
                  <a:lnTo>
                    <a:pt x="1171592" y="0"/>
                  </a:lnTo>
                  <a:lnTo>
                    <a:pt x="1171592" y="536354"/>
                  </a:lnTo>
                  <a:lnTo>
                    <a:pt x="0" y="536354"/>
                  </a:lnTo>
                  <a:close/>
                </a:path>
              </a:pathLst>
            </a:custGeom>
            <a:solidFill>
              <a:srgbClr val="1B3C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19050"/>
              <a:ext cx="1171592" cy="55540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2973020" y="4876895"/>
            <a:ext cx="4409133" cy="1997498"/>
            <a:chOff x="0" y="0"/>
            <a:chExt cx="1171592" cy="530774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171592" cy="530774"/>
            </a:xfrm>
            <a:custGeom>
              <a:avLst/>
              <a:gdLst/>
              <a:ahLst/>
              <a:cxnLst/>
              <a:rect l="l" t="t" r="r" b="b"/>
              <a:pathLst>
                <a:path w="1171592" h="530774">
                  <a:moveTo>
                    <a:pt x="0" y="0"/>
                  </a:moveTo>
                  <a:lnTo>
                    <a:pt x="1171592" y="0"/>
                  </a:lnTo>
                  <a:lnTo>
                    <a:pt x="1171592" y="530774"/>
                  </a:lnTo>
                  <a:lnTo>
                    <a:pt x="0" y="530774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1B3C6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19050"/>
              <a:ext cx="1171592" cy="54982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3130632" y="5365743"/>
            <a:ext cx="4093908" cy="1323437"/>
            <a:chOff x="0" y="0"/>
            <a:chExt cx="1004070" cy="324586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1004070" cy="324586"/>
            </a:xfrm>
            <a:custGeom>
              <a:avLst/>
              <a:gdLst/>
              <a:ahLst/>
              <a:cxnLst/>
              <a:rect l="l" t="t" r="r" b="b"/>
              <a:pathLst>
                <a:path w="1004070" h="324586">
                  <a:moveTo>
                    <a:pt x="0" y="0"/>
                  </a:moveTo>
                  <a:lnTo>
                    <a:pt x="1004070" y="0"/>
                  </a:lnTo>
                  <a:lnTo>
                    <a:pt x="1004070" y="324586"/>
                  </a:lnTo>
                  <a:lnTo>
                    <a:pt x="0" y="324586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19050"/>
              <a:ext cx="1004070" cy="343636"/>
            </a:xfrm>
            <a:prstGeom prst="rect">
              <a:avLst/>
            </a:prstGeom>
          </p:spPr>
          <p:txBody>
            <a:bodyPr lIns="51776" tIns="51776" rIns="51776" bIns="51776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3452504" y="5165051"/>
            <a:ext cx="1747733" cy="401384"/>
            <a:chOff x="0" y="0"/>
            <a:chExt cx="428648" cy="98443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428648" cy="98443"/>
            </a:xfrm>
            <a:custGeom>
              <a:avLst/>
              <a:gdLst/>
              <a:ahLst/>
              <a:cxnLst/>
              <a:rect l="l" t="t" r="r" b="b"/>
              <a:pathLst>
                <a:path w="428648" h="98443">
                  <a:moveTo>
                    <a:pt x="0" y="0"/>
                  </a:moveTo>
                  <a:lnTo>
                    <a:pt x="428648" y="0"/>
                  </a:lnTo>
                  <a:lnTo>
                    <a:pt x="428648" y="98443"/>
                  </a:lnTo>
                  <a:lnTo>
                    <a:pt x="0" y="98443"/>
                  </a:lnTo>
                  <a:close/>
                </a:path>
              </a:pathLst>
            </a:custGeom>
            <a:solidFill>
              <a:srgbClr val="59B2D6"/>
            </a:solidFill>
            <a:ln w="952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19050"/>
              <a:ext cx="428648" cy="117493"/>
            </a:xfrm>
            <a:prstGeom prst="rect">
              <a:avLst/>
            </a:prstGeom>
          </p:spPr>
          <p:txBody>
            <a:bodyPr lIns="51776" tIns="51776" rIns="51776" bIns="51776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sp>
        <p:nvSpPr>
          <p:cNvPr id="72" name="TextBox 72"/>
          <p:cNvSpPr txBox="1"/>
          <p:nvPr/>
        </p:nvSpPr>
        <p:spPr>
          <a:xfrm>
            <a:off x="13463830" y="5195577"/>
            <a:ext cx="1725082" cy="32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069" b="1" spc="20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$25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3463830" y="5715928"/>
            <a:ext cx="3366644" cy="77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7"/>
              </a:lnSpc>
            </a:pPr>
            <a:r>
              <a:rPr lang="en-US" sz="1806">
                <a:solidFill>
                  <a:srgbClr val="404040"/>
                </a:solidFill>
                <a:latin typeface="Open Sauce"/>
                <a:ea typeface="Open Sauce"/>
                <a:cs typeface="Open Sauce"/>
                <a:sym typeface="Open Sauce"/>
              </a:rPr>
              <a:t>Seven Churches @ $25/Month for three years</a:t>
            </a:r>
          </a:p>
          <a:p>
            <a:pPr algn="l">
              <a:lnSpc>
                <a:spcPts val="2167"/>
              </a:lnSpc>
            </a:pPr>
            <a:r>
              <a:rPr lang="en-US" sz="1806">
                <a:solidFill>
                  <a:srgbClr val="404040"/>
                </a:solidFill>
                <a:latin typeface="Open Sauce"/>
                <a:ea typeface="Open Sauce"/>
                <a:cs typeface="Open Sauce"/>
                <a:sym typeface="Open Sauce"/>
              </a:rPr>
              <a:t>($300 Annually)</a:t>
            </a:r>
          </a:p>
        </p:txBody>
      </p:sp>
      <p:grpSp>
        <p:nvGrpSpPr>
          <p:cNvPr id="74" name="Group 74"/>
          <p:cNvGrpSpPr/>
          <p:nvPr/>
        </p:nvGrpSpPr>
        <p:grpSpPr>
          <a:xfrm>
            <a:off x="7660140" y="4993221"/>
            <a:ext cx="4409133" cy="2018497"/>
            <a:chOff x="0" y="0"/>
            <a:chExt cx="1171592" cy="536354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1171592" cy="536354"/>
            </a:xfrm>
            <a:custGeom>
              <a:avLst/>
              <a:gdLst/>
              <a:ahLst/>
              <a:cxnLst/>
              <a:rect l="l" t="t" r="r" b="b"/>
              <a:pathLst>
                <a:path w="1171592" h="536354">
                  <a:moveTo>
                    <a:pt x="0" y="0"/>
                  </a:moveTo>
                  <a:lnTo>
                    <a:pt x="1171592" y="0"/>
                  </a:lnTo>
                  <a:lnTo>
                    <a:pt x="1171592" y="536354"/>
                  </a:lnTo>
                  <a:lnTo>
                    <a:pt x="0" y="536354"/>
                  </a:lnTo>
                  <a:close/>
                </a:path>
              </a:pathLst>
            </a:custGeom>
            <a:solidFill>
              <a:srgbClr val="1B3C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-19050"/>
              <a:ext cx="1171592" cy="55540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7490575" y="4876895"/>
            <a:ext cx="4409133" cy="1997498"/>
            <a:chOff x="0" y="0"/>
            <a:chExt cx="1171592" cy="530774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1171592" cy="530774"/>
            </a:xfrm>
            <a:custGeom>
              <a:avLst/>
              <a:gdLst/>
              <a:ahLst/>
              <a:cxnLst/>
              <a:rect l="l" t="t" r="r" b="b"/>
              <a:pathLst>
                <a:path w="1171592" h="530774">
                  <a:moveTo>
                    <a:pt x="0" y="0"/>
                  </a:moveTo>
                  <a:lnTo>
                    <a:pt x="1171592" y="0"/>
                  </a:lnTo>
                  <a:lnTo>
                    <a:pt x="1171592" y="530774"/>
                  </a:lnTo>
                  <a:lnTo>
                    <a:pt x="0" y="530774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1B3C6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0" y="-19050"/>
              <a:ext cx="1171592" cy="54982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7648188" y="5165051"/>
            <a:ext cx="4093908" cy="1524129"/>
            <a:chOff x="0" y="0"/>
            <a:chExt cx="5458544" cy="2032173"/>
          </a:xfrm>
        </p:grpSpPr>
        <p:grpSp>
          <p:nvGrpSpPr>
            <p:cNvPr id="81" name="Group 81"/>
            <p:cNvGrpSpPr/>
            <p:nvPr/>
          </p:nvGrpSpPr>
          <p:grpSpPr>
            <a:xfrm>
              <a:off x="0" y="267590"/>
              <a:ext cx="5458544" cy="1764583"/>
              <a:chOff x="0" y="0"/>
              <a:chExt cx="1004070" cy="324586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1004070" cy="324586"/>
              </a:xfrm>
              <a:custGeom>
                <a:avLst/>
                <a:gdLst/>
                <a:ahLst/>
                <a:cxnLst/>
                <a:rect l="l" t="t" r="r" b="b"/>
                <a:pathLst>
                  <a:path w="1004070" h="324586">
                    <a:moveTo>
                      <a:pt x="0" y="0"/>
                    </a:moveTo>
                    <a:lnTo>
                      <a:pt x="1004070" y="0"/>
                    </a:lnTo>
                    <a:lnTo>
                      <a:pt x="1004070" y="324586"/>
                    </a:lnTo>
                    <a:lnTo>
                      <a:pt x="0" y="3245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TextBox 83"/>
              <p:cNvSpPr txBox="1"/>
              <p:nvPr/>
            </p:nvSpPr>
            <p:spPr>
              <a:xfrm>
                <a:off x="0" y="-19050"/>
                <a:ext cx="1004070" cy="343636"/>
              </a:xfrm>
              <a:prstGeom prst="rect">
                <a:avLst/>
              </a:prstGeom>
            </p:spPr>
            <p:txBody>
              <a:bodyPr lIns="47790" tIns="47790" rIns="47790" bIns="47790" rtlCol="0" anchor="ctr"/>
              <a:lstStyle/>
              <a:p>
                <a:pPr algn="ctr">
                  <a:lnSpc>
                    <a:spcPts val="1843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>
              <a:off x="429163" y="0"/>
              <a:ext cx="2330310" cy="535179"/>
              <a:chOff x="0" y="0"/>
              <a:chExt cx="428648" cy="98443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428648" cy="98443"/>
              </a:xfrm>
              <a:custGeom>
                <a:avLst/>
                <a:gdLst/>
                <a:ahLst/>
                <a:cxnLst/>
                <a:rect l="l" t="t" r="r" b="b"/>
                <a:pathLst>
                  <a:path w="428648" h="98443">
                    <a:moveTo>
                      <a:pt x="0" y="0"/>
                    </a:moveTo>
                    <a:lnTo>
                      <a:pt x="428648" y="0"/>
                    </a:lnTo>
                    <a:lnTo>
                      <a:pt x="428648" y="98443"/>
                    </a:lnTo>
                    <a:lnTo>
                      <a:pt x="0" y="98443"/>
                    </a:lnTo>
                    <a:close/>
                  </a:path>
                </a:pathLst>
              </a:custGeom>
              <a:solidFill>
                <a:srgbClr val="1B3C65"/>
              </a:solidFill>
              <a:ln w="952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TextBox 86"/>
              <p:cNvSpPr txBox="1"/>
              <p:nvPr/>
            </p:nvSpPr>
            <p:spPr>
              <a:xfrm>
                <a:off x="0" y="-19050"/>
                <a:ext cx="428648" cy="117493"/>
              </a:xfrm>
              <a:prstGeom prst="rect">
                <a:avLst/>
              </a:prstGeom>
            </p:spPr>
            <p:txBody>
              <a:bodyPr lIns="47790" tIns="47790" rIns="47790" bIns="47790" rtlCol="0" anchor="ctr"/>
              <a:lstStyle/>
              <a:p>
                <a:pPr algn="ctr">
                  <a:lnSpc>
                    <a:spcPts val="1843"/>
                  </a:lnSpc>
                </a:pPr>
                <a:endParaRPr/>
              </a:p>
            </p:txBody>
          </p:sp>
        </p:grpSp>
        <p:sp>
          <p:nvSpPr>
            <p:cNvPr id="87" name="TextBox 87"/>
            <p:cNvSpPr txBox="1"/>
            <p:nvPr/>
          </p:nvSpPr>
          <p:spPr>
            <a:xfrm>
              <a:off x="444264" y="47052"/>
              <a:ext cx="2300109" cy="422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0"/>
                </a:lnSpc>
              </a:pPr>
              <a:r>
                <a:rPr lang="en-US" sz="2069" b="1" spc="206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$50</a:t>
              </a:r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444264" y="731328"/>
              <a:ext cx="4488859" cy="1041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67"/>
                </a:lnSpc>
              </a:pPr>
              <a:r>
                <a:rPr lang="en-US" sz="1806">
                  <a:solidFill>
                    <a:srgbClr val="40404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Six Churches @ $50/Month</a:t>
              </a:r>
            </a:p>
            <a:p>
              <a:pPr algn="l">
                <a:lnSpc>
                  <a:spcPts val="2167"/>
                </a:lnSpc>
              </a:pPr>
              <a:r>
                <a:rPr lang="en-US" sz="1806">
                  <a:solidFill>
                    <a:srgbClr val="40404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for three years</a:t>
              </a:r>
            </a:p>
            <a:p>
              <a:pPr algn="l">
                <a:lnSpc>
                  <a:spcPts val="2167"/>
                </a:lnSpc>
              </a:pPr>
              <a:r>
                <a:rPr lang="en-US" sz="1806">
                  <a:solidFill>
                    <a:srgbClr val="40404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($600 Annually)</a:t>
              </a: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7660140" y="7670970"/>
            <a:ext cx="4409133" cy="2018497"/>
            <a:chOff x="0" y="0"/>
            <a:chExt cx="1171592" cy="536354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1171592" cy="536354"/>
            </a:xfrm>
            <a:custGeom>
              <a:avLst/>
              <a:gdLst/>
              <a:ahLst/>
              <a:cxnLst/>
              <a:rect l="l" t="t" r="r" b="b"/>
              <a:pathLst>
                <a:path w="1171592" h="536354">
                  <a:moveTo>
                    <a:pt x="0" y="0"/>
                  </a:moveTo>
                  <a:lnTo>
                    <a:pt x="1171592" y="0"/>
                  </a:lnTo>
                  <a:lnTo>
                    <a:pt x="1171592" y="536354"/>
                  </a:lnTo>
                  <a:lnTo>
                    <a:pt x="0" y="536354"/>
                  </a:lnTo>
                  <a:close/>
                </a:path>
              </a:pathLst>
            </a:custGeom>
            <a:solidFill>
              <a:srgbClr val="1B3C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0" y="-19050"/>
              <a:ext cx="1171592" cy="55540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7490575" y="7554643"/>
            <a:ext cx="4409133" cy="1997498"/>
            <a:chOff x="0" y="0"/>
            <a:chExt cx="1171592" cy="530774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1171592" cy="530774"/>
            </a:xfrm>
            <a:custGeom>
              <a:avLst/>
              <a:gdLst/>
              <a:ahLst/>
              <a:cxnLst/>
              <a:rect l="l" t="t" r="r" b="b"/>
              <a:pathLst>
                <a:path w="1171592" h="530774">
                  <a:moveTo>
                    <a:pt x="0" y="0"/>
                  </a:moveTo>
                  <a:lnTo>
                    <a:pt x="1171592" y="0"/>
                  </a:lnTo>
                  <a:lnTo>
                    <a:pt x="1171592" y="530774"/>
                  </a:lnTo>
                  <a:lnTo>
                    <a:pt x="0" y="530774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1B3C6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0" y="-19050"/>
              <a:ext cx="1171592" cy="54982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7648188" y="8043491"/>
            <a:ext cx="4093908" cy="1323437"/>
            <a:chOff x="0" y="0"/>
            <a:chExt cx="1004070" cy="324586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1004070" cy="324586"/>
            </a:xfrm>
            <a:custGeom>
              <a:avLst/>
              <a:gdLst/>
              <a:ahLst/>
              <a:cxnLst/>
              <a:rect l="l" t="t" r="r" b="b"/>
              <a:pathLst>
                <a:path w="1004070" h="324586">
                  <a:moveTo>
                    <a:pt x="0" y="0"/>
                  </a:moveTo>
                  <a:lnTo>
                    <a:pt x="1004070" y="0"/>
                  </a:lnTo>
                  <a:lnTo>
                    <a:pt x="1004070" y="324586"/>
                  </a:lnTo>
                  <a:lnTo>
                    <a:pt x="0" y="324586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0" y="-19050"/>
              <a:ext cx="1004070" cy="343636"/>
            </a:xfrm>
            <a:prstGeom prst="rect">
              <a:avLst/>
            </a:prstGeom>
          </p:spPr>
          <p:txBody>
            <a:bodyPr lIns="51776" tIns="51776" rIns="51776" bIns="51776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7970060" y="7842799"/>
            <a:ext cx="1747733" cy="401384"/>
            <a:chOff x="0" y="0"/>
            <a:chExt cx="428648" cy="98443"/>
          </a:xfrm>
        </p:grpSpPr>
        <p:sp>
          <p:nvSpPr>
            <p:cNvPr id="99" name="Freeform 99"/>
            <p:cNvSpPr/>
            <p:nvPr/>
          </p:nvSpPr>
          <p:spPr>
            <a:xfrm>
              <a:off x="0" y="0"/>
              <a:ext cx="428648" cy="98443"/>
            </a:xfrm>
            <a:custGeom>
              <a:avLst/>
              <a:gdLst/>
              <a:ahLst/>
              <a:cxnLst/>
              <a:rect l="l" t="t" r="r" b="b"/>
              <a:pathLst>
                <a:path w="428648" h="98443">
                  <a:moveTo>
                    <a:pt x="0" y="0"/>
                  </a:moveTo>
                  <a:lnTo>
                    <a:pt x="428648" y="0"/>
                  </a:lnTo>
                  <a:lnTo>
                    <a:pt x="428648" y="98443"/>
                  </a:lnTo>
                  <a:lnTo>
                    <a:pt x="0" y="98443"/>
                  </a:lnTo>
                  <a:close/>
                </a:path>
              </a:pathLst>
            </a:custGeom>
            <a:solidFill>
              <a:srgbClr val="59B2D6"/>
            </a:solidFill>
            <a:ln w="952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0" y="-19050"/>
              <a:ext cx="428648" cy="117493"/>
            </a:xfrm>
            <a:prstGeom prst="rect">
              <a:avLst/>
            </a:prstGeom>
          </p:spPr>
          <p:txBody>
            <a:bodyPr lIns="51776" tIns="51776" rIns="51776" bIns="51776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sp>
        <p:nvSpPr>
          <p:cNvPr id="101" name="TextBox 101"/>
          <p:cNvSpPr txBox="1"/>
          <p:nvPr/>
        </p:nvSpPr>
        <p:spPr>
          <a:xfrm>
            <a:off x="7981385" y="7873325"/>
            <a:ext cx="1725082" cy="32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2069" b="1" spc="206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$10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7981385" y="8393676"/>
            <a:ext cx="3366644" cy="77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7"/>
              </a:lnSpc>
            </a:pPr>
            <a:r>
              <a:rPr lang="en-US" sz="1806">
                <a:solidFill>
                  <a:srgbClr val="404040"/>
                </a:solidFill>
                <a:latin typeface="Open Sauce"/>
                <a:ea typeface="Open Sauce"/>
                <a:cs typeface="Open Sauce"/>
                <a:sym typeface="Open Sauce"/>
              </a:rPr>
              <a:t>Eight Churches @ $10/Month for three years</a:t>
            </a:r>
          </a:p>
          <a:p>
            <a:pPr algn="l">
              <a:lnSpc>
                <a:spcPts val="2167"/>
              </a:lnSpc>
            </a:pPr>
            <a:r>
              <a:rPr lang="en-US" sz="1806">
                <a:solidFill>
                  <a:srgbClr val="404040"/>
                </a:solidFill>
                <a:latin typeface="Open Sauce"/>
                <a:ea typeface="Open Sauce"/>
                <a:cs typeface="Open Sauce"/>
                <a:sym typeface="Open Sauce"/>
              </a:rPr>
              <a:t>($120 Annually)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13142584" y="7670970"/>
            <a:ext cx="4409133" cy="2018497"/>
            <a:chOff x="0" y="0"/>
            <a:chExt cx="1171592" cy="536354"/>
          </a:xfrm>
        </p:grpSpPr>
        <p:sp>
          <p:nvSpPr>
            <p:cNvPr id="104" name="Freeform 104"/>
            <p:cNvSpPr/>
            <p:nvPr/>
          </p:nvSpPr>
          <p:spPr>
            <a:xfrm>
              <a:off x="0" y="0"/>
              <a:ext cx="1171592" cy="536354"/>
            </a:xfrm>
            <a:custGeom>
              <a:avLst/>
              <a:gdLst/>
              <a:ahLst/>
              <a:cxnLst/>
              <a:rect l="l" t="t" r="r" b="b"/>
              <a:pathLst>
                <a:path w="1171592" h="536354">
                  <a:moveTo>
                    <a:pt x="0" y="0"/>
                  </a:moveTo>
                  <a:lnTo>
                    <a:pt x="1171592" y="0"/>
                  </a:lnTo>
                  <a:lnTo>
                    <a:pt x="1171592" y="536354"/>
                  </a:lnTo>
                  <a:lnTo>
                    <a:pt x="0" y="536354"/>
                  </a:lnTo>
                  <a:close/>
                </a:path>
              </a:pathLst>
            </a:custGeom>
            <a:solidFill>
              <a:srgbClr val="1B3C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TextBox 105"/>
            <p:cNvSpPr txBox="1"/>
            <p:nvPr/>
          </p:nvSpPr>
          <p:spPr>
            <a:xfrm>
              <a:off x="0" y="-19050"/>
              <a:ext cx="1171592" cy="55540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2973020" y="7554643"/>
            <a:ext cx="4409133" cy="1997498"/>
            <a:chOff x="0" y="0"/>
            <a:chExt cx="1171592" cy="530774"/>
          </a:xfrm>
        </p:grpSpPr>
        <p:sp>
          <p:nvSpPr>
            <p:cNvPr id="107" name="Freeform 107"/>
            <p:cNvSpPr/>
            <p:nvPr/>
          </p:nvSpPr>
          <p:spPr>
            <a:xfrm>
              <a:off x="0" y="0"/>
              <a:ext cx="1171592" cy="530774"/>
            </a:xfrm>
            <a:custGeom>
              <a:avLst/>
              <a:gdLst/>
              <a:ahLst/>
              <a:cxnLst/>
              <a:rect l="l" t="t" r="r" b="b"/>
              <a:pathLst>
                <a:path w="1171592" h="530774">
                  <a:moveTo>
                    <a:pt x="0" y="0"/>
                  </a:moveTo>
                  <a:lnTo>
                    <a:pt x="1171592" y="0"/>
                  </a:lnTo>
                  <a:lnTo>
                    <a:pt x="1171592" y="530774"/>
                  </a:lnTo>
                  <a:lnTo>
                    <a:pt x="0" y="530774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1B3C6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TextBox 108"/>
            <p:cNvSpPr txBox="1"/>
            <p:nvPr/>
          </p:nvSpPr>
          <p:spPr>
            <a:xfrm>
              <a:off x="0" y="-19050"/>
              <a:ext cx="1171592" cy="54982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</a:pPr>
              <a:endParaRPr/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13130632" y="7842799"/>
            <a:ext cx="4093908" cy="1524129"/>
            <a:chOff x="0" y="0"/>
            <a:chExt cx="5458544" cy="2032173"/>
          </a:xfrm>
        </p:grpSpPr>
        <p:grpSp>
          <p:nvGrpSpPr>
            <p:cNvPr id="110" name="Group 110"/>
            <p:cNvGrpSpPr/>
            <p:nvPr/>
          </p:nvGrpSpPr>
          <p:grpSpPr>
            <a:xfrm>
              <a:off x="0" y="267590"/>
              <a:ext cx="5458544" cy="1764583"/>
              <a:chOff x="0" y="0"/>
              <a:chExt cx="1004070" cy="324586"/>
            </a:xfrm>
          </p:grpSpPr>
          <p:sp>
            <p:nvSpPr>
              <p:cNvPr id="111" name="Freeform 111"/>
              <p:cNvSpPr/>
              <p:nvPr/>
            </p:nvSpPr>
            <p:spPr>
              <a:xfrm>
                <a:off x="0" y="0"/>
                <a:ext cx="1004070" cy="324586"/>
              </a:xfrm>
              <a:custGeom>
                <a:avLst/>
                <a:gdLst/>
                <a:ahLst/>
                <a:cxnLst/>
                <a:rect l="l" t="t" r="r" b="b"/>
                <a:pathLst>
                  <a:path w="1004070" h="324586">
                    <a:moveTo>
                      <a:pt x="0" y="0"/>
                    </a:moveTo>
                    <a:lnTo>
                      <a:pt x="1004070" y="0"/>
                    </a:lnTo>
                    <a:lnTo>
                      <a:pt x="1004070" y="324586"/>
                    </a:lnTo>
                    <a:lnTo>
                      <a:pt x="0" y="3245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TextBox 112"/>
              <p:cNvSpPr txBox="1"/>
              <p:nvPr/>
            </p:nvSpPr>
            <p:spPr>
              <a:xfrm>
                <a:off x="0" y="-19050"/>
                <a:ext cx="1004070" cy="343636"/>
              </a:xfrm>
              <a:prstGeom prst="rect">
                <a:avLst/>
              </a:prstGeom>
            </p:spPr>
            <p:txBody>
              <a:bodyPr lIns="47790" tIns="47790" rIns="47790" bIns="47790" rtlCol="0" anchor="ctr"/>
              <a:lstStyle/>
              <a:p>
                <a:pPr algn="ctr">
                  <a:lnSpc>
                    <a:spcPts val="1843"/>
                  </a:lnSpc>
                </a:pPr>
                <a:endParaRPr/>
              </a:p>
            </p:txBody>
          </p:sp>
        </p:grpSp>
        <p:grpSp>
          <p:nvGrpSpPr>
            <p:cNvPr id="113" name="Group 113"/>
            <p:cNvGrpSpPr/>
            <p:nvPr/>
          </p:nvGrpSpPr>
          <p:grpSpPr>
            <a:xfrm>
              <a:off x="429163" y="0"/>
              <a:ext cx="2330310" cy="535179"/>
              <a:chOff x="0" y="0"/>
              <a:chExt cx="428648" cy="98443"/>
            </a:xfrm>
          </p:grpSpPr>
          <p:sp>
            <p:nvSpPr>
              <p:cNvPr id="114" name="Freeform 114"/>
              <p:cNvSpPr/>
              <p:nvPr/>
            </p:nvSpPr>
            <p:spPr>
              <a:xfrm>
                <a:off x="0" y="0"/>
                <a:ext cx="428648" cy="98443"/>
              </a:xfrm>
              <a:custGeom>
                <a:avLst/>
                <a:gdLst/>
                <a:ahLst/>
                <a:cxnLst/>
                <a:rect l="l" t="t" r="r" b="b"/>
                <a:pathLst>
                  <a:path w="428648" h="98443">
                    <a:moveTo>
                      <a:pt x="0" y="0"/>
                    </a:moveTo>
                    <a:lnTo>
                      <a:pt x="428648" y="0"/>
                    </a:lnTo>
                    <a:lnTo>
                      <a:pt x="428648" y="98443"/>
                    </a:lnTo>
                    <a:lnTo>
                      <a:pt x="0" y="98443"/>
                    </a:lnTo>
                    <a:close/>
                  </a:path>
                </a:pathLst>
              </a:custGeom>
              <a:solidFill>
                <a:srgbClr val="1B3C65"/>
              </a:solidFill>
              <a:ln w="952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TextBox 115"/>
              <p:cNvSpPr txBox="1"/>
              <p:nvPr/>
            </p:nvSpPr>
            <p:spPr>
              <a:xfrm>
                <a:off x="0" y="-19050"/>
                <a:ext cx="428648" cy="117493"/>
              </a:xfrm>
              <a:prstGeom prst="rect">
                <a:avLst/>
              </a:prstGeom>
            </p:spPr>
            <p:txBody>
              <a:bodyPr lIns="47790" tIns="47790" rIns="47790" bIns="47790" rtlCol="0" anchor="ctr"/>
              <a:lstStyle/>
              <a:p>
                <a:pPr algn="ctr">
                  <a:lnSpc>
                    <a:spcPts val="1843"/>
                  </a:lnSpc>
                </a:pPr>
                <a:endParaRPr/>
              </a:p>
            </p:txBody>
          </p:sp>
        </p:grpSp>
        <p:sp>
          <p:nvSpPr>
            <p:cNvPr id="116" name="TextBox 116"/>
            <p:cNvSpPr txBox="1"/>
            <p:nvPr/>
          </p:nvSpPr>
          <p:spPr>
            <a:xfrm>
              <a:off x="444264" y="47052"/>
              <a:ext cx="2300109" cy="422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0"/>
                </a:lnSpc>
              </a:pPr>
              <a:r>
                <a:rPr lang="en-US" sz="2069" b="1" spc="206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$10</a:t>
              </a:r>
            </a:p>
          </p:txBody>
        </p:sp>
        <p:sp>
          <p:nvSpPr>
            <p:cNvPr id="117" name="TextBox 117"/>
            <p:cNvSpPr txBox="1"/>
            <p:nvPr/>
          </p:nvSpPr>
          <p:spPr>
            <a:xfrm>
              <a:off x="444264" y="731328"/>
              <a:ext cx="4488859" cy="1041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67"/>
                </a:lnSpc>
              </a:pPr>
              <a:r>
                <a:rPr lang="en-US" sz="1806">
                  <a:solidFill>
                    <a:srgbClr val="40404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Seven Individuals @ $10/Month for three years</a:t>
              </a:r>
            </a:p>
            <a:p>
              <a:pPr algn="l">
                <a:lnSpc>
                  <a:spcPts val="2167"/>
                </a:lnSpc>
              </a:pPr>
              <a:r>
                <a:rPr lang="en-US" sz="1806">
                  <a:solidFill>
                    <a:srgbClr val="40404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($120 Annually)</a:t>
              </a:r>
            </a:p>
          </p:txBody>
        </p:sp>
      </p:grpSp>
      <p:sp>
        <p:nvSpPr>
          <p:cNvPr id="118" name="AutoShape 118"/>
          <p:cNvSpPr/>
          <p:nvPr/>
        </p:nvSpPr>
        <p:spPr>
          <a:xfrm flipH="1">
            <a:off x="6585700" y="2199147"/>
            <a:ext cx="0" cy="2134823"/>
          </a:xfrm>
          <a:prstGeom prst="line">
            <a:avLst/>
          </a:prstGeom>
          <a:ln w="9525" cap="flat">
            <a:solidFill>
              <a:srgbClr val="1B3C6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9" name="TextBox 119"/>
          <p:cNvSpPr txBox="1"/>
          <p:nvPr/>
        </p:nvSpPr>
        <p:spPr>
          <a:xfrm>
            <a:off x="692360" y="2256297"/>
            <a:ext cx="5604264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  <a:spcBef>
                <a:spcPct val="0"/>
              </a:spcBef>
            </a:pPr>
            <a:r>
              <a:rPr lang="en-US" sz="3312" b="1" dirty="0">
                <a:solidFill>
                  <a:srgbClr val="1B3C65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32 </a:t>
            </a:r>
            <a:r>
              <a:rPr lang="en-US" sz="3312" b="1" dirty="0">
                <a:solidFill>
                  <a:srgbClr val="1B3C65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= </a:t>
            </a:r>
            <a:r>
              <a:rPr lang="en-US" sz="3312" dirty="0">
                <a:solidFill>
                  <a:srgbClr val="1B3C65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Churches / Individuals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2856490" y="735907"/>
            <a:ext cx="12555970" cy="950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8"/>
              </a:lnSpc>
              <a:spcBef>
                <a:spcPct val="0"/>
              </a:spcBef>
            </a:pPr>
            <a:r>
              <a:rPr lang="en-US" sz="7198" b="1" u="sng" spc="475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COMMITMENT LEVELS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692360" y="3038180"/>
            <a:ext cx="5604264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2"/>
              </a:lnSpc>
            </a:pPr>
            <a:r>
              <a:rPr lang="en-US" sz="3320" b="1" dirty="0">
                <a:solidFill>
                  <a:srgbClr val="1B3C65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$24,000 </a:t>
            </a:r>
            <a:r>
              <a:rPr lang="en-US" sz="3320" b="1" dirty="0">
                <a:solidFill>
                  <a:srgbClr val="1B3C65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= </a:t>
            </a:r>
            <a:r>
              <a:rPr lang="en-US" sz="3320" dirty="0">
                <a:solidFill>
                  <a:srgbClr val="1B3C65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Annual Amount</a:t>
            </a:r>
          </a:p>
          <a:p>
            <a:pPr algn="l">
              <a:lnSpc>
                <a:spcPts val="3652"/>
              </a:lnSpc>
            </a:pPr>
            <a:r>
              <a:rPr lang="en-US" sz="3320" dirty="0">
                <a:solidFill>
                  <a:srgbClr val="1B3C65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Pledged by CBA to </a:t>
            </a:r>
            <a:r>
              <a:rPr lang="en-US" sz="3320" dirty="0" err="1">
                <a:solidFill>
                  <a:srgbClr val="1B3C65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Buen</a:t>
            </a:r>
            <a:endParaRPr lang="en-US" sz="3320" dirty="0">
              <a:solidFill>
                <a:srgbClr val="1B3C65"/>
              </a:solidFill>
              <a:latin typeface="Open Sauce Medium"/>
              <a:ea typeface="Open Sauce Medium"/>
              <a:cs typeface="Open Sauce Medium"/>
              <a:sym typeface="Open Sauce Medium"/>
            </a:endParaRPr>
          </a:p>
          <a:p>
            <a:pPr algn="l">
              <a:lnSpc>
                <a:spcPts val="3652"/>
              </a:lnSpc>
            </a:pPr>
            <a:r>
              <a:rPr lang="en-US" sz="3320" dirty="0">
                <a:solidFill>
                  <a:srgbClr val="1B3C65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Pastor Avila (3 Years)</a:t>
            </a:r>
          </a:p>
        </p:txBody>
      </p:sp>
      <p:grpSp>
        <p:nvGrpSpPr>
          <p:cNvPr id="122" name="Group 122"/>
          <p:cNvGrpSpPr/>
          <p:nvPr/>
        </p:nvGrpSpPr>
        <p:grpSpPr>
          <a:xfrm>
            <a:off x="603135" y="4669066"/>
            <a:ext cx="5982566" cy="10635"/>
            <a:chOff x="0" y="0"/>
            <a:chExt cx="7976755" cy="14180"/>
          </a:xfrm>
        </p:grpSpPr>
        <p:sp>
          <p:nvSpPr>
            <p:cNvPr id="123" name="AutoShape 123"/>
            <p:cNvSpPr/>
            <p:nvPr/>
          </p:nvSpPr>
          <p:spPr>
            <a:xfrm flipV="1">
              <a:off x="3988377" y="7090"/>
              <a:ext cx="3988377" cy="0"/>
            </a:xfrm>
            <a:prstGeom prst="line">
              <a:avLst/>
            </a:prstGeom>
            <a:ln w="14180" cap="flat">
              <a:solidFill>
                <a:srgbClr val="1B3C6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AutoShape 124"/>
            <p:cNvSpPr/>
            <p:nvPr/>
          </p:nvSpPr>
          <p:spPr>
            <a:xfrm flipV="1">
              <a:off x="0" y="7090"/>
              <a:ext cx="3988377" cy="0"/>
            </a:xfrm>
            <a:prstGeom prst="line">
              <a:avLst/>
            </a:prstGeom>
            <a:ln w="14180" cap="flat">
              <a:solidFill>
                <a:srgbClr val="1B3C6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4035" y="2624864"/>
            <a:ext cx="4822342" cy="2497316"/>
            <a:chOff x="0" y="0"/>
            <a:chExt cx="6429790" cy="3329755"/>
          </a:xfrm>
        </p:grpSpPr>
        <p:sp>
          <p:nvSpPr>
            <p:cNvPr id="3" name="TextBox 3"/>
            <p:cNvSpPr txBox="1"/>
            <p:nvPr/>
          </p:nvSpPr>
          <p:spPr>
            <a:xfrm>
              <a:off x="1326727" y="15236"/>
              <a:ext cx="5103062" cy="1105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590"/>
                </a:lnSpc>
              </a:pPr>
              <a:r>
                <a:rPr lang="en-US" sz="5491" b="1" spc="-137">
                  <a:solidFill>
                    <a:srgbClr val="264563"/>
                  </a:solidFill>
                  <a:latin typeface="Klein Bold"/>
                  <a:ea typeface="Klein Bold"/>
                  <a:cs typeface="Klein Bold"/>
                  <a:sym typeface="Klein Bold"/>
                </a:rPr>
                <a:t>ESL Camps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30348"/>
              <a:ext cx="5796254" cy="1699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507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ESL (English as a Second Language) is a popular</a:t>
              </a:r>
            </a:p>
            <a:p>
              <a:pPr marL="0" lvl="0" indent="0" algn="l">
                <a:lnSpc>
                  <a:spcPts val="3509"/>
                </a:lnSpc>
              </a:pPr>
              <a:r>
                <a:rPr lang="en-US" sz="2507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&amp; effective outreach tool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053004" cy="1053004"/>
            </a:xfrm>
            <a:custGeom>
              <a:avLst/>
              <a:gdLst/>
              <a:ahLst/>
              <a:cxnLst/>
              <a:rect l="l" t="t" r="r" b="b"/>
              <a:pathLst>
                <a:path w="1053004" h="1053004">
                  <a:moveTo>
                    <a:pt x="0" y="0"/>
                  </a:moveTo>
                  <a:lnTo>
                    <a:pt x="1053004" y="0"/>
                  </a:lnTo>
                  <a:lnTo>
                    <a:pt x="1053004" y="1053004"/>
                  </a:lnTo>
                  <a:lnTo>
                    <a:pt x="0" y="105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00803" y="5913066"/>
            <a:ext cx="4183936" cy="156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14"/>
              </a:lnSpc>
            </a:pPr>
            <a:r>
              <a:rPr lang="en-US" sz="5649" b="1" spc="-141">
                <a:solidFill>
                  <a:srgbClr val="264563"/>
                </a:solidFill>
                <a:latin typeface="Klein Bold"/>
                <a:ea typeface="Klein Bold"/>
                <a:cs typeface="Klein Bold"/>
                <a:sym typeface="Klein Bold"/>
              </a:rPr>
              <a:t>Vacation</a:t>
            </a:r>
          </a:p>
          <a:p>
            <a:pPr marL="0" lvl="0" indent="0" algn="l">
              <a:lnSpc>
                <a:spcPts val="6214"/>
              </a:lnSpc>
            </a:pPr>
            <a:r>
              <a:rPr lang="en-US" sz="5649" b="1" u="none" strike="noStrike" spc="-141">
                <a:solidFill>
                  <a:srgbClr val="264563"/>
                </a:solidFill>
                <a:latin typeface="Klein Bold"/>
                <a:ea typeface="Klein Bold"/>
                <a:cs typeface="Klein Bold"/>
                <a:sym typeface="Klein Bold"/>
              </a:rPr>
              <a:t>Bible School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4035" y="7556707"/>
            <a:ext cx="6189706" cy="875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10"/>
              </a:lnSpc>
            </a:pPr>
            <a:r>
              <a:rPr lang="en-US" sz="2578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Vacation Bible School draws children &amp; families from outside the church</a:t>
            </a:r>
          </a:p>
        </p:txBody>
      </p:sp>
      <p:sp>
        <p:nvSpPr>
          <p:cNvPr id="8" name="Freeform 8"/>
          <p:cNvSpPr/>
          <p:nvPr/>
        </p:nvSpPr>
        <p:spPr>
          <a:xfrm>
            <a:off x="474035" y="5863212"/>
            <a:ext cx="812368" cy="812368"/>
          </a:xfrm>
          <a:custGeom>
            <a:avLst/>
            <a:gdLst/>
            <a:ahLst/>
            <a:cxnLst/>
            <a:rect l="l" t="t" r="r" b="b"/>
            <a:pathLst>
              <a:path w="812368" h="812368">
                <a:moveTo>
                  <a:pt x="0" y="0"/>
                </a:moveTo>
                <a:lnTo>
                  <a:pt x="812368" y="0"/>
                </a:lnTo>
                <a:lnTo>
                  <a:pt x="812368" y="812368"/>
                </a:lnTo>
                <a:lnTo>
                  <a:pt x="0" y="812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5743682" y="2624864"/>
            <a:ext cx="4825482" cy="2497316"/>
            <a:chOff x="0" y="0"/>
            <a:chExt cx="6433976" cy="3329755"/>
          </a:xfrm>
        </p:grpSpPr>
        <p:sp>
          <p:nvSpPr>
            <p:cNvPr id="10" name="TextBox 10"/>
            <p:cNvSpPr txBox="1"/>
            <p:nvPr/>
          </p:nvSpPr>
          <p:spPr>
            <a:xfrm>
              <a:off x="1330914" y="53336"/>
              <a:ext cx="5103062" cy="2013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817"/>
                </a:lnSpc>
              </a:pPr>
              <a:r>
                <a:rPr lang="en-US" sz="5288" b="1" spc="-132">
                  <a:solidFill>
                    <a:srgbClr val="264563"/>
                  </a:solidFill>
                  <a:latin typeface="Klein Bold"/>
                  <a:ea typeface="Klein Bold"/>
                  <a:cs typeface="Klein Bold"/>
                  <a:sym typeface="Klein Bold"/>
                </a:rPr>
                <a:t>Sports Camps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209244"/>
              <a:ext cx="6233487" cy="1120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507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Sports camps are popular</a:t>
              </a:r>
            </a:p>
            <a:p>
              <a:pPr marL="0" lvl="0" indent="0" algn="l">
                <a:lnSpc>
                  <a:spcPts val="3509"/>
                </a:lnSpc>
              </a:pPr>
              <a:r>
                <a:rPr lang="en-US" sz="2507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&amp; draw younger generations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053004" cy="1053004"/>
            </a:xfrm>
            <a:custGeom>
              <a:avLst/>
              <a:gdLst/>
              <a:ahLst/>
              <a:cxnLst/>
              <a:rect l="l" t="t" r="r" b="b"/>
              <a:pathLst>
                <a:path w="1053004" h="1053004">
                  <a:moveTo>
                    <a:pt x="0" y="0"/>
                  </a:moveTo>
                  <a:lnTo>
                    <a:pt x="1053004" y="0"/>
                  </a:lnTo>
                  <a:lnTo>
                    <a:pt x="1053004" y="1053004"/>
                  </a:lnTo>
                  <a:lnTo>
                    <a:pt x="0" y="105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67163" y="0"/>
            <a:ext cx="846802" cy="10287000"/>
            <a:chOff x="0" y="0"/>
            <a:chExt cx="339370" cy="43855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9370" cy="4385554"/>
            </a:xfrm>
            <a:custGeom>
              <a:avLst/>
              <a:gdLst/>
              <a:ahLst/>
              <a:cxnLst/>
              <a:rect l="l" t="t" r="r" b="b"/>
              <a:pathLst>
                <a:path w="339370" h="4385554">
                  <a:moveTo>
                    <a:pt x="0" y="0"/>
                  </a:moveTo>
                  <a:lnTo>
                    <a:pt x="339370" y="0"/>
                  </a:lnTo>
                  <a:lnTo>
                    <a:pt x="339370" y="4385554"/>
                  </a:lnTo>
                  <a:lnTo>
                    <a:pt x="0" y="4385554"/>
                  </a:lnTo>
                  <a:close/>
                </a:path>
              </a:pathLst>
            </a:custGeom>
            <a:solidFill>
              <a:srgbClr val="2645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339370" cy="4376029"/>
            </a:xfrm>
            <a:prstGeom prst="rect">
              <a:avLst/>
            </a:prstGeom>
          </p:spPr>
          <p:txBody>
            <a:bodyPr lIns="45427" tIns="45427" rIns="45427" bIns="45427" rtlCol="0" anchor="ctr"/>
            <a:lstStyle/>
            <a:p>
              <a:pPr algn="ctr">
                <a:lnSpc>
                  <a:spcPts val="118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14583" y="2624864"/>
            <a:ext cx="5444177" cy="2497316"/>
            <a:chOff x="0" y="0"/>
            <a:chExt cx="7258903" cy="3329755"/>
          </a:xfrm>
        </p:grpSpPr>
        <p:sp>
          <p:nvSpPr>
            <p:cNvPr id="17" name="TextBox 17"/>
            <p:cNvSpPr txBox="1"/>
            <p:nvPr/>
          </p:nvSpPr>
          <p:spPr>
            <a:xfrm>
              <a:off x="1330914" y="38100"/>
              <a:ext cx="5565053" cy="1798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380"/>
                </a:lnSpc>
              </a:pPr>
              <a:r>
                <a:rPr lang="en-US" sz="4891" b="1" spc="-122">
                  <a:solidFill>
                    <a:srgbClr val="264563"/>
                  </a:solidFill>
                  <a:latin typeface="Klein Bold"/>
                  <a:ea typeface="Klein Bold"/>
                  <a:cs typeface="Klein Bold"/>
                  <a:sym typeface="Klein Bold"/>
                </a:rPr>
                <a:t>Leadership</a:t>
              </a:r>
            </a:p>
            <a:p>
              <a:pPr marL="0" lvl="0" indent="0" algn="l">
                <a:lnSpc>
                  <a:spcPts val="5380"/>
                </a:lnSpc>
              </a:pPr>
              <a:r>
                <a:rPr lang="en-US" sz="4891" b="1" u="none" strike="noStrike" spc="-122">
                  <a:solidFill>
                    <a:srgbClr val="264563"/>
                  </a:solidFill>
                  <a:latin typeface="Klein Bold"/>
                  <a:ea typeface="Klein Bold"/>
                  <a:cs typeface="Klein Bold"/>
                  <a:sym typeface="Klein Bold"/>
                </a:rPr>
                <a:t>Development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209244"/>
              <a:ext cx="7258903" cy="1120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09"/>
                </a:lnSpc>
              </a:pPr>
              <a:r>
                <a:rPr lang="en-US" sz="2507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Leadership training &amp; development for the church in Avila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1053004" cy="1053004"/>
            </a:xfrm>
            <a:custGeom>
              <a:avLst/>
              <a:gdLst/>
              <a:ahLst/>
              <a:cxnLst/>
              <a:rect l="l" t="t" r="r" b="b"/>
              <a:pathLst>
                <a:path w="1053004" h="1053004">
                  <a:moveTo>
                    <a:pt x="0" y="0"/>
                  </a:moveTo>
                  <a:lnTo>
                    <a:pt x="1053004" y="0"/>
                  </a:lnTo>
                  <a:lnTo>
                    <a:pt x="1053004" y="1053004"/>
                  </a:lnTo>
                  <a:lnTo>
                    <a:pt x="0" y="105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74035" y="655278"/>
            <a:ext cx="15190247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</a:pPr>
            <a:r>
              <a:rPr lang="en-US" sz="8499" b="1" u="sng">
                <a:solidFill>
                  <a:srgbClr val="264563"/>
                </a:solidFill>
                <a:latin typeface="Klein Bold"/>
                <a:ea typeface="Klein Bold"/>
                <a:cs typeface="Klein Bold"/>
                <a:sym typeface="Klein Bold"/>
              </a:rPr>
              <a:t>MINISTRY OPPORTUNITIES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81762" y="7138100"/>
            <a:ext cx="8091848" cy="210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67"/>
              </a:lnSpc>
            </a:pPr>
            <a:r>
              <a:rPr lang="en-US" sz="6889" b="1" spc="-124">
                <a:solidFill>
                  <a:srgbClr val="264563"/>
                </a:solidFill>
                <a:latin typeface="Klein Bold"/>
                <a:ea typeface="Klein Bold"/>
                <a:cs typeface="Klein Bold"/>
                <a:sym typeface="Klein Bold"/>
              </a:rPr>
              <a:t>Is God calling your church to Spain?</a:t>
            </a:r>
          </a:p>
        </p:txBody>
      </p:sp>
      <p:sp>
        <p:nvSpPr>
          <p:cNvPr id="22" name="AutoShape 22"/>
          <p:cNvSpPr/>
          <p:nvPr/>
        </p:nvSpPr>
        <p:spPr>
          <a:xfrm>
            <a:off x="8078683" y="6516082"/>
            <a:ext cx="0" cy="12364436"/>
          </a:xfrm>
          <a:prstGeom prst="line">
            <a:avLst/>
          </a:prstGeom>
          <a:ln w="19050" cap="flat">
            <a:solidFill>
              <a:srgbClr val="94A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1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39180" cy="13716000"/>
          </a:xfrm>
          <a:custGeom>
            <a:avLst/>
            <a:gdLst/>
            <a:ahLst/>
            <a:cxnLst/>
            <a:rect l="l" t="t" r="r" b="b"/>
            <a:pathLst>
              <a:path w="18539180" h="13716000">
                <a:moveTo>
                  <a:pt x="0" y="0"/>
                </a:moveTo>
                <a:lnTo>
                  <a:pt x="18539180" y="0"/>
                </a:lnTo>
                <a:lnTo>
                  <a:pt x="1853918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t="-686" b="-68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8575"/>
            <a:ext cx="18288000" cy="10229850"/>
            <a:chOff x="0" y="0"/>
            <a:chExt cx="4816593" cy="26942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694281"/>
            </a:xfrm>
            <a:custGeom>
              <a:avLst/>
              <a:gdLst/>
              <a:ahLst/>
              <a:cxnLst/>
              <a:rect l="l" t="t" r="r" b="b"/>
              <a:pathLst>
                <a:path w="4816592" h="2694281">
                  <a:moveTo>
                    <a:pt x="0" y="0"/>
                  </a:moveTo>
                  <a:lnTo>
                    <a:pt x="4816592" y="0"/>
                  </a:lnTo>
                  <a:lnTo>
                    <a:pt x="4816592" y="2694281"/>
                  </a:lnTo>
                  <a:lnTo>
                    <a:pt x="0" y="2694281"/>
                  </a:lnTo>
                  <a:close/>
                </a:path>
              </a:pathLst>
            </a:custGeom>
            <a:solidFill>
              <a:srgbClr val="07204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816593" cy="2760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967478" y="3459593"/>
          <a:ext cx="16353043" cy="5976716"/>
        </p:xfrm>
        <a:graphic>
          <a:graphicData uri="http://schemas.openxmlformats.org/drawingml/2006/table">
            <a:tbl>
              <a:tblPr/>
              <a:tblGrid>
                <a:gridCol w="553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1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94179">
                <a:tc>
                  <a:txBody>
                    <a:bodyPr/>
                    <a:lstStyle/>
                    <a:p>
                      <a:pPr algn="l">
                        <a:lnSpc>
                          <a:spcPts val="5524"/>
                        </a:lnSpc>
                        <a:defRPr/>
                      </a:pPr>
                      <a:r>
                        <a:rPr lang="en-US" sz="3946" b="1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AIRFARE</a:t>
                      </a:r>
                      <a:endParaRPr lang="en-US" sz="1100"/>
                    </a:p>
                  </a:txBody>
                  <a:tcPr marL="365082" marR="365082" marT="365082" marB="365082" anchor="ctr">
                    <a:lnL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C6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92"/>
                        </a:lnSpc>
                        <a:defRPr/>
                      </a:pPr>
                      <a:r>
                        <a:rPr lang="en-US" sz="3243">
                          <a:solidFill>
                            <a:srgbClr val="FFFFFF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Direct flight options from Charlotte, NC</a:t>
                      </a:r>
                      <a:endParaRPr lang="en-US" sz="1100"/>
                    </a:p>
                  </a:txBody>
                  <a:tcPr marL="365082" marR="365082" marT="365082" marB="365082" anchor="ctr">
                    <a:lnL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4179">
                <a:tc>
                  <a:txBody>
                    <a:bodyPr/>
                    <a:lstStyle/>
                    <a:p>
                      <a:pPr algn="l">
                        <a:lnSpc>
                          <a:spcPts val="5524"/>
                        </a:lnSpc>
                        <a:defRPr/>
                      </a:pPr>
                      <a:r>
                        <a:rPr lang="en-US" sz="3946" b="1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LODGING (AVILA)</a:t>
                      </a:r>
                      <a:endParaRPr lang="en-US" sz="1100"/>
                    </a:p>
                  </a:txBody>
                  <a:tcPr marL="365082" marR="365082" marT="365082" marB="365082" anchor="ctr">
                    <a:lnL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C6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76"/>
                        </a:lnSpc>
                        <a:defRPr/>
                      </a:pPr>
                      <a:r>
                        <a:rPr lang="en-US" sz="3147">
                          <a:solidFill>
                            <a:srgbClr val="FFFFFF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Hotel  |  2-3 Bed Rooms (0.7 miles from the church)</a:t>
                      </a:r>
                      <a:endParaRPr lang="en-US" sz="1100"/>
                    </a:p>
                  </a:txBody>
                  <a:tcPr marL="365082" marR="365082" marT="365082" marB="365082" anchor="ctr">
                    <a:lnL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4179">
                <a:tc>
                  <a:txBody>
                    <a:bodyPr/>
                    <a:lstStyle/>
                    <a:p>
                      <a:pPr algn="l">
                        <a:lnSpc>
                          <a:spcPts val="5384"/>
                        </a:lnSpc>
                        <a:defRPr/>
                      </a:pPr>
                      <a:r>
                        <a:rPr lang="en-US" sz="3846" b="1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LODGING (MADRID)</a:t>
                      </a:r>
                      <a:endParaRPr lang="en-US" sz="1100"/>
                    </a:p>
                  </a:txBody>
                  <a:tcPr marL="365082" marR="365082" marT="365082" marB="365082" anchor="ctr">
                    <a:lnL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C6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76"/>
                        </a:lnSpc>
                        <a:defRPr/>
                      </a:pPr>
                      <a:r>
                        <a:rPr lang="en-US" sz="3147">
                          <a:solidFill>
                            <a:srgbClr val="FFFFFF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Apartment-style Lodging  |  Metro is 1 block away</a:t>
                      </a:r>
                      <a:endParaRPr lang="en-US" sz="1100"/>
                    </a:p>
                  </a:txBody>
                  <a:tcPr marL="365082" marR="365082" marT="365082" marB="365082" anchor="ctr">
                    <a:lnL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4179">
                <a:tc>
                  <a:txBody>
                    <a:bodyPr/>
                    <a:lstStyle/>
                    <a:p>
                      <a:pPr algn="l">
                        <a:lnSpc>
                          <a:spcPts val="5524"/>
                        </a:lnSpc>
                        <a:defRPr/>
                      </a:pPr>
                      <a:r>
                        <a:rPr lang="en-US" sz="3946" b="1">
                          <a:solidFill>
                            <a:srgbClr val="FFFFFF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TRANSPORTATION</a:t>
                      </a:r>
                      <a:endParaRPr lang="en-US" sz="1100"/>
                    </a:p>
                  </a:txBody>
                  <a:tcPr marL="365082" marR="365082" marT="365082" marB="365082" anchor="ctr">
                    <a:lnL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C6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72"/>
                        </a:lnSpc>
                        <a:defRPr/>
                      </a:pPr>
                      <a:r>
                        <a:rPr lang="en-US" sz="3143">
                          <a:solidFill>
                            <a:srgbClr val="FFFFFF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Walking in country  |  Reliable Metro Train System</a:t>
                      </a:r>
                      <a:endParaRPr lang="en-US" sz="1100"/>
                    </a:p>
                  </a:txBody>
                  <a:tcPr marL="365082" marR="365082" marT="365082" marB="365082" anchor="ctr">
                    <a:lnL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4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1028700" y="841166"/>
            <a:ext cx="12381548" cy="131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09"/>
              </a:lnSpc>
            </a:pPr>
            <a:r>
              <a:rPr lang="en-US" sz="8591" b="1" u="sng">
                <a:solidFill>
                  <a:srgbClr val="FFFFFF"/>
                </a:solidFill>
                <a:latin typeface="Klein Bold"/>
                <a:ea typeface="Klein Bold"/>
                <a:cs typeface="Klein Bold"/>
                <a:sym typeface="Klein Bold"/>
              </a:rPr>
              <a:t>TRIP INFORMATION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119355"/>
            <a:ext cx="12730839" cy="78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28"/>
              </a:lnSpc>
            </a:pPr>
            <a:r>
              <a:rPr lang="en-US" sz="4591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Estimated Cost: $2,700 (8-9 day trip)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3238" y="8830784"/>
            <a:ext cx="6142539" cy="890219"/>
            <a:chOff x="0" y="0"/>
            <a:chExt cx="7940846" cy="11869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6959" cy="1186959"/>
            </a:xfrm>
            <a:custGeom>
              <a:avLst/>
              <a:gdLst/>
              <a:ahLst/>
              <a:cxnLst/>
              <a:rect l="l" t="t" r="r" b="b"/>
              <a:pathLst>
                <a:path w="1186959" h="1186959">
                  <a:moveTo>
                    <a:pt x="0" y="0"/>
                  </a:moveTo>
                  <a:lnTo>
                    <a:pt x="1186959" y="0"/>
                  </a:lnTo>
                  <a:lnTo>
                    <a:pt x="1186959" y="1186959"/>
                  </a:lnTo>
                  <a:lnTo>
                    <a:pt x="0" y="1186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628399" y="228355"/>
              <a:ext cx="6312447" cy="8159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99"/>
                </a:lnSpc>
              </a:pPr>
              <a:r>
                <a:rPr lang="en-US" sz="4499" b="1" dirty="0" err="1">
                  <a:solidFill>
                    <a:srgbClr val="1B3C65"/>
                  </a:solidFill>
                  <a:latin typeface="Open Sauce Medium"/>
                  <a:ea typeface="Open Sauce Medium"/>
                  <a:cs typeface="Open Sauce Medium"/>
                  <a:sym typeface="Open Sauce Medium"/>
                </a:rPr>
                <a:t>www.cbalive.org</a:t>
              </a:r>
              <a:endParaRPr lang="en-US" sz="4499" b="1" dirty="0">
                <a:solidFill>
                  <a:srgbClr val="1B3C65"/>
                </a:solidFill>
                <a:latin typeface="Open Sauce Medium"/>
                <a:ea typeface="Open Sauce Medium"/>
                <a:cs typeface="Open Sauce Medium"/>
                <a:sym typeface="Open Sauce Medium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3435" y="7297817"/>
            <a:ext cx="2761447" cy="276144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673238" y="5616742"/>
            <a:ext cx="8217627" cy="0"/>
          </a:xfrm>
          <a:prstGeom prst="line">
            <a:avLst/>
          </a:prstGeom>
          <a:ln w="19050" cap="flat">
            <a:solidFill>
              <a:srgbClr val="004A8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73238" y="556472"/>
            <a:ext cx="6142539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014"/>
              </a:lnSpc>
              <a:spcBef>
                <a:spcPct val="0"/>
              </a:spcBef>
            </a:pPr>
            <a:r>
              <a:rPr lang="en-US" sz="10845" b="1" spc="-119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Connect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3784" y="3315520"/>
            <a:ext cx="3050723" cy="56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05"/>
              </a:lnSpc>
            </a:pPr>
            <a:r>
              <a:rPr lang="en-US" sz="4305" b="1">
                <a:solidFill>
                  <a:srgbClr val="1B3C6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Jim Snyder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3784" y="2531403"/>
            <a:ext cx="7593968" cy="54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15"/>
              </a:lnSpc>
            </a:pPr>
            <a:r>
              <a:rPr lang="en-US" sz="4115" u="sng" spc="-9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Chilhowee Baptist Association</a:t>
            </a:r>
          </a:p>
        </p:txBody>
      </p:sp>
      <p:sp>
        <p:nvSpPr>
          <p:cNvPr id="10" name="Freeform 10"/>
          <p:cNvSpPr/>
          <p:nvPr/>
        </p:nvSpPr>
        <p:spPr>
          <a:xfrm>
            <a:off x="703090" y="4027832"/>
            <a:ext cx="495571" cy="495571"/>
          </a:xfrm>
          <a:custGeom>
            <a:avLst/>
            <a:gdLst/>
            <a:ahLst/>
            <a:cxnLst/>
            <a:rect l="l" t="t" r="r" b="b"/>
            <a:pathLst>
              <a:path w="495571" h="495571">
                <a:moveTo>
                  <a:pt x="0" y="0"/>
                </a:moveTo>
                <a:lnTo>
                  <a:pt x="495571" y="0"/>
                </a:lnTo>
                <a:lnTo>
                  <a:pt x="495571" y="495571"/>
                </a:lnTo>
                <a:lnTo>
                  <a:pt x="0" y="4955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70078" y="4094774"/>
            <a:ext cx="3242619" cy="418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3"/>
              </a:lnSpc>
            </a:pPr>
            <a:r>
              <a:rPr lang="en-US" sz="3123" u="none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865-604-2276</a:t>
            </a:r>
          </a:p>
        </p:txBody>
      </p:sp>
      <p:sp>
        <p:nvSpPr>
          <p:cNvPr id="12" name="Freeform 12"/>
          <p:cNvSpPr/>
          <p:nvPr/>
        </p:nvSpPr>
        <p:spPr>
          <a:xfrm>
            <a:off x="693784" y="4672306"/>
            <a:ext cx="494610" cy="494610"/>
          </a:xfrm>
          <a:custGeom>
            <a:avLst/>
            <a:gdLst/>
            <a:ahLst/>
            <a:cxnLst/>
            <a:rect l="l" t="t" r="r" b="b"/>
            <a:pathLst>
              <a:path w="494610" h="494610">
                <a:moveTo>
                  <a:pt x="0" y="0"/>
                </a:moveTo>
                <a:lnTo>
                  <a:pt x="494610" y="0"/>
                </a:lnTo>
                <a:lnTo>
                  <a:pt x="494610" y="494610"/>
                </a:lnTo>
                <a:lnTo>
                  <a:pt x="0" y="494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59479" y="4729456"/>
            <a:ext cx="4783114" cy="41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17"/>
              </a:lnSpc>
            </a:pPr>
            <a:r>
              <a:rPr lang="en-US" sz="3117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jimsnyder@cbalive.org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3238" y="6923767"/>
            <a:ext cx="3796984" cy="56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05"/>
              </a:lnSpc>
            </a:pPr>
            <a:r>
              <a:rPr lang="en-US" sz="4305" b="1">
                <a:solidFill>
                  <a:srgbClr val="1B3C6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Steve Marlin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3238" y="6139650"/>
            <a:ext cx="7593968" cy="54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15"/>
              </a:lnSpc>
            </a:pPr>
            <a:r>
              <a:rPr lang="en-US" sz="4115" u="sng" spc="-90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IMB Field Personnel</a:t>
            </a:r>
          </a:p>
        </p:txBody>
      </p:sp>
      <p:sp>
        <p:nvSpPr>
          <p:cNvPr id="16" name="Freeform 16"/>
          <p:cNvSpPr/>
          <p:nvPr/>
        </p:nvSpPr>
        <p:spPr>
          <a:xfrm>
            <a:off x="673238" y="7636079"/>
            <a:ext cx="494610" cy="494610"/>
          </a:xfrm>
          <a:custGeom>
            <a:avLst/>
            <a:gdLst/>
            <a:ahLst/>
            <a:cxnLst/>
            <a:rect l="l" t="t" r="r" b="b"/>
            <a:pathLst>
              <a:path w="494610" h="494610">
                <a:moveTo>
                  <a:pt x="0" y="0"/>
                </a:moveTo>
                <a:lnTo>
                  <a:pt x="494610" y="0"/>
                </a:lnTo>
                <a:lnTo>
                  <a:pt x="494610" y="494610"/>
                </a:lnTo>
                <a:lnTo>
                  <a:pt x="0" y="494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338933" y="7693229"/>
            <a:ext cx="5154164" cy="41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17"/>
              </a:lnSpc>
            </a:pPr>
            <a:r>
              <a:rPr lang="en-US" sz="3117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stevemarlin@hotmail.com</a:t>
            </a:r>
          </a:p>
        </p:txBody>
      </p:sp>
      <p:sp>
        <p:nvSpPr>
          <p:cNvPr id="18" name="AutoShape 18"/>
          <p:cNvSpPr/>
          <p:nvPr/>
        </p:nvSpPr>
        <p:spPr>
          <a:xfrm>
            <a:off x="693784" y="8480737"/>
            <a:ext cx="8217627" cy="0"/>
          </a:xfrm>
          <a:prstGeom prst="line">
            <a:avLst/>
          </a:prstGeom>
          <a:ln w="19050" cap="flat">
            <a:solidFill>
              <a:srgbClr val="004A8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155512" y="-1029702"/>
            <a:ext cx="5913943" cy="12799932"/>
          </a:xfrm>
          <a:custGeom>
            <a:avLst/>
            <a:gdLst/>
            <a:ahLst/>
            <a:cxnLst/>
            <a:rect l="l" t="t" r="r" b="b"/>
            <a:pathLst>
              <a:path w="5913943" h="12799932">
                <a:moveTo>
                  <a:pt x="0" y="0"/>
                </a:moveTo>
                <a:lnTo>
                  <a:pt x="5913943" y="0"/>
                </a:lnTo>
                <a:lnTo>
                  <a:pt x="5913943" y="12799932"/>
                </a:lnTo>
                <a:lnTo>
                  <a:pt x="0" y="127999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3098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0133047" y="457856"/>
            <a:ext cx="7481714" cy="6709415"/>
            <a:chOff x="0" y="0"/>
            <a:chExt cx="1156112" cy="103677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56112" cy="1036772"/>
            </a:xfrm>
            <a:custGeom>
              <a:avLst/>
              <a:gdLst/>
              <a:ahLst/>
              <a:cxnLst/>
              <a:rect l="l" t="t" r="r" b="b"/>
              <a:pathLst>
                <a:path w="1156112" h="1036772">
                  <a:moveTo>
                    <a:pt x="0" y="0"/>
                  </a:moveTo>
                  <a:lnTo>
                    <a:pt x="1156112" y="0"/>
                  </a:lnTo>
                  <a:lnTo>
                    <a:pt x="1156112" y="1036772"/>
                  </a:lnTo>
                  <a:lnTo>
                    <a:pt x="0" y="1036772"/>
                  </a:lnTo>
                  <a:close/>
                </a:path>
              </a:pathLst>
            </a:custGeom>
            <a:blipFill>
              <a:blip r:embed="rId11"/>
              <a:stretch>
                <a:fillRect l="-9785" r="-97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C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18371" y="0"/>
            <a:ext cx="4017967" cy="11391145"/>
          </a:xfrm>
          <a:custGeom>
            <a:avLst/>
            <a:gdLst/>
            <a:ahLst/>
            <a:cxnLst/>
            <a:rect l="l" t="t" r="r" b="b"/>
            <a:pathLst>
              <a:path w="4017967" h="11391145">
                <a:moveTo>
                  <a:pt x="0" y="0"/>
                </a:moveTo>
                <a:lnTo>
                  <a:pt x="4017968" y="0"/>
                </a:lnTo>
                <a:lnTo>
                  <a:pt x="4017968" y="11391145"/>
                </a:lnTo>
                <a:lnTo>
                  <a:pt x="0" y="11391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608" y="5304914"/>
            <a:ext cx="4312784" cy="4312784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4660819" y="7818033"/>
            <a:ext cx="2598481" cy="1440267"/>
          </a:xfrm>
          <a:custGeom>
            <a:avLst/>
            <a:gdLst/>
            <a:ahLst/>
            <a:cxnLst/>
            <a:rect l="l" t="t" r="r" b="b"/>
            <a:pathLst>
              <a:path w="2598481" h="1440267">
                <a:moveTo>
                  <a:pt x="0" y="0"/>
                </a:moveTo>
                <a:lnTo>
                  <a:pt x="2598481" y="0"/>
                </a:lnTo>
                <a:lnTo>
                  <a:pt x="2598481" y="1440267"/>
                </a:lnTo>
                <a:lnTo>
                  <a:pt x="0" y="14402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821" t="-56871" r="-7646" b="-514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985243" y="962025"/>
            <a:ext cx="14317513" cy="1644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99"/>
              </a:lnSpc>
            </a:pPr>
            <a:r>
              <a:rPr lang="en-US" sz="10396" b="1" u="sng" spc="114">
                <a:solidFill>
                  <a:srgbClr val="FFFFFF"/>
                </a:solidFill>
                <a:latin typeface="Klein Bold"/>
                <a:ea typeface="Klein Bold"/>
                <a:cs typeface="Klein Bold"/>
                <a:sym typeface="Klein Bold"/>
              </a:rPr>
              <a:t>COMMITMENT FORM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85243" y="2694218"/>
            <a:ext cx="14317513" cy="2020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4200" b="1" spc="46">
                <a:solidFill>
                  <a:srgbClr val="FFFFFF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Seek the Lord and his desires for your church.</a:t>
            </a:r>
          </a:p>
          <a:p>
            <a:pPr algn="ctr">
              <a:lnSpc>
                <a:spcPts val="5334"/>
              </a:lnSpc>
            </a:pPr>
            <a:r>
              <a:rPr lang="en-US" sz="4200" b="1" spc="46">
                <a:solidFill>
                  <a:srgbClr val="FFFFFF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God may lead you to partner with his work in Spain,</a:t>
            </a:r>
          </a:p>
          <a:p>
            <a:pPr marL="0" lvl="0" indent="0" algn="ctr">
              <a:lnSpc>
                <a:spcPts val="5334"/>
              </a:lnSpc>
            </a:pPr>
            <a:r>
              <a:rPr lang="en-US" sz="4200" b="1" spc="46">
                <a:solidFill>
                  <a:srgbClr val="FFFFFF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whether through giving, going, praying, or sending.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519117"/>
            <a:ext cx="5082465" cy="68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4364" b="1">
                <a:solidFill>
                  <a:srgbClr val="FFFFFF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www.cbalive.org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6889" y="0"/>
            <a:ext cx="18724889" cy="14362460"/>
          </a:xfrm>
          <a:custGeom>
            <a:avLst/>
            <a:gdLst/>
            <a:ahLst/>
            <a:cxnLst/>
            <a:rect l="l" t="t" r="r" b="b"/>
            <a:pathLst>
              <a:path w="18724889" h="14362460">
                <a:moveTo>
                  <a:pt x="0" y="0"/>
                </a:moveTo>
                <a:lnTo>
                  <a:pt x="18724889" y="0"/>
                </a:lnTo>
                <a:lnTo>
                  <a:pt x="18724889" y="14362460"/>
                </a:lnTo>
                <a:lnTo>
                  <a:pt x="0" y="14362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 r="-227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B3C65">
                <a:alpha val="3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816593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509065" y="8677706"/>
            <a:ext cx="1750235" cy="580594"/>
          </a:xfrm>
          <a:custGeom>
            <a:avLst/>
            <a:gdLst/>
            <a:ahLst/>
            <a:cxnLst/>
            <a:rect l="l" t="t" r="r" b="b"/>
            <a:pathLst>
              <a:path w="1750235" h="580594">
                <a:moveTo>
                  <a:pt x="0" y="0"/>
                </a:moveTo>
                <a:lnTo>
                  <a:pt x="1750235" y="0"/>
                </a:lnTo>
                <a:lnTo>
                  <a:pt x="1750235" y="580594"/>
                </a:lnTo>
                <a:lnTo>
                  <a:pt x="0" y="580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084" t="-184508" r="-9884" b="-1835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1350186" y="5265534"/>
            <a:ext cx="20988372" cy="1925696"/>
            <a:chOff x="0" y="0"/>
            <a:chExt cx="5527802" cy="5071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27802" cy="507179"/>
            </a:xfrm>
            <a:custGeom>
              <a:avLst/>
              <a:gdLst/>
              <a:ahLst/>
              <a:cxnLst/>
              <a:rect l="l" t="t" r="r" b="b"/>
              <a:pathLst>
                <a:path w="5527802" h="507179">
                  <a:moveTo>
                    <a:pt x="0" y="0"/>
                  </a:moveTo>
                  <a:lnTo>
                    <a:pt x="5527802" y="0"/>
                  </a:lnTo>
                  <a:lnTo>
                    <a:pt x="5527802" y="507179"/>
                  </a:lnTo>
                  <a:lnTo>
                    <a:pt x="0" y="507179"/>
                  </a:lnTo>
                  <a:close/>
                </a:path>
              </a:pathLst>
            </a:custGeom>
            <a:solidFill>
              <a:srgbClr val="1B3C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5527802" cy="49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9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5466054"/>
            <a:ext cx="16230600" cy="149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9"/>
              </a:lnSpc>
            </a:pPr>
            <a:r>
              <a:rPr lang="en-US" sz="4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 Mission Partnership Opportunity for the Churches</a:t>
            </a:r>
          </a:p>
          <a:p>
            <a:pPr algn="ctr">
              <a:lnSpc>
                <a:spcPts val="5969"/>
              </a:lnSpc>
            </a:pPr>
            <a:r>
              <a:rPr lang="en-US" sz="470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and Members of the Chilhowee Baptist Association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953500"/>
            <a:ext cx="683104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43"/>
              </a:lnSpc>
            </a:pPr>
            <a:r>
              <a:rPr lang="en-US" sz="2119">
                <a:solidFill>
                  <a:srgbClr val="FCF6EB"/>
                </a:solidFill>
                <a:latin typeface="Open Sauce"/>
                <a:ea typeface="Open Sauce"/>
                <a:cs typeface="Open Sauce"/>
                <a:sym typeface="Open Sauce"/>
              </a:rPr>
              <a:t>Approved by the CBA Executive Board July 8,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85800"/>
            <a:ext cx="16230600" cy="3093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30"/>
              </a:lnSpc>
            </a:pPr>
            <a:r>
              <a:rPr lang="en-US" sz="18093" b="1" spc="180">
                <a:solidFill>
                  <a:srgbClr val="FFFFFF"/>
                </a:solidFill>
                <a:latin typeface="Klein Bold"/>
                <a:ea typeface="Klein Bold"/>
                <a:cs typeface="Klein Bold"/>
                <a:sym typeface="Klein Bold"/>
              </a:rPr>
              <a:t>AVILA, SPAIN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4925" y="3660420"/>
            <a:ext cx="15098149" cy="97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7"/>
              </a:lnSpc>
            </a:pPr>
            <a:r>
              <a:rPr lang="en-US" sz="5705" b="1" spc="62">
                <a:solidFill>
                  <a:srgbClr val="FFFFFF"/>
                </a:solidFill>
                <a:latin typeface="Klein Bold"/>
                <a:ea typeface="Klein Bold"/>
                <a:cs typeface="Klein Bold"/>
                <a:sym typeface="Klein Bold"/>
              </a:rPr>
              <a:t>Gospel Ministry &amp; Church Strengthening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B3C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2451464"/>
            <a:ext cx="16230600" cy="5384073"/>
          </a:xfrm>
          <a:custGeom>
            <a:avLst/>
            <a:gdLst/>
            <a:ahLst/>
            <a:cxnLst/>
            <a:rect l="l" t="t" r="r" b="b"/>
            <a:pathLst>
              <a:path w="16230600" h="5384073">
                <a:moveTo>
                  <a:pt x="0" y="0"/>
                </a:moveTo>
                <a:lnTo>
                  <a:pt x="16230600" y="0"/>
                </a:lnTo>
                <a:lnTo>
                  <a:pt x="16230600" y="5384072"/>
                </a:lnTo>
                <a:lnTo>
                  <a:pt x="0" y="538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084" t="-184508" r="-9884" b="-183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1028700"/>
            <a:ext cx="7177359" cy="2556934"/>
          </a:xfrm>
          <a:custGeom>
            <a:avLst/>
            <a:gdLst/>
            <a:ahLst/>
            <a:cxnLst/>
            <a:rect l="l" t="t" r="r" b="b"/>
            <a:pathLst>
              <a:path w="7177359" h="2556934">
                <a:moveTo>
                  <a:pt x="0" y="0"/>
                </a:moveTo>
                <a:lnTo>
                  <a:pt x="7177359" y="0"/>
                </a:lnTo>
                <a:lnTo>
                  <a:pt x="7177359" y="2556934"/>
                </a:lnTo>
                <a:lnTo>
                  <a:pt x="0" y="2556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953000" y="7829550"/>
            <a:ext cx="12306300" cy="1369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0852"/>
              </a:lnSpc>
            </a:pPr>
            <a:r>
              <a:rPr lang="en-US" sz="8347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 Every Community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8162" y="1304318"/>
            <a:ext cx="5858434" cy="2041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27"/>
              </a:lnSpc>
              <a:spcBef>
                <a:spcPct val="0"/>
              </a:spcBef>
            </a:pPr>
            <a:r>
              <a:rPr lang="en-US" sz="11805" b="1" spc="413" dirty="0">
                <a:solidFill>
                  <a:srgbClr val="66C4E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VISION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01001" y="4933950"/>
            <a:ext cx="9258300" cy="1369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0852"/>
              </a:lnSpc>
            </a:pPr>
            <a:r>
              <a:rPr lang="en-US" sz="8347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Every Church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10000" y="6381750"/>
            <a:ext cx="13449300" cy="1369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0852"/>
              </a:lnSpc>
            </a:pPr>
            <a:r>
              <a:rPr lang="en-US" sz="8347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Bringing all the Gospel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B3C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7886700" cy="2556934"/>
            <a:chOff x="0" y="0"/>
            <a:chExt cx="9569812" cy="34092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69812" cy="3409245"/>
            </a:xfrm>
            <a:custGeom>
              <a:avLst/>
              <a:gdLst/>
              <a:ahLst/>
              <a:cxnLst/>
              <a:rect l="l" t="t" r="r" b="b"/>
              <a:pathLst>
                <a:path w="9569812" h="3409245">
                  <a:moveTo>
                    <a:pt x="0" y="0"/>
                  </a:moveTo>
                  <a:lnTo>
                    <a:pt x="9569812" y="0"/>
                  </a:lnTo>
                  <a:lnTo>
                    <a:pt x="9569812" y="3409245"/>
                  </a:lnTo>
                  <a:lnTo>
                    <a:pt x="0" y="3409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70850" y="443468"/>
              <a:ext cx="8321196" cy="2569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5501"/>
                </a:lnSpc>
                <a:spcBef>
                  <a:spcPct val="0"/>
                </a:spcBef>
              </a:pPr>
              <a:r>
                <a:rPr lang="en-US" sz="11072" b="1" spc="387" dirty="0">
                  <a:solidFill>
                    <a:srgbClr val="66C4E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MISSION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451464"/>
            <a:ext cx="16230600" cy="5384073"/>
          </a:xfrm>
          <a:custGeom>
            <a:avLst/>
            <a:gdLst/>
            <a:ahLst/>
            <a:cxnLst/>
            <a:rect l="l" t="t" r="r" b="b"/>
            <a:pathLst>
              <a:path w="16230600" h="5384073">
                <a:moveTo>
                  <a:pt x="0" y="0"/>
                </a:moveTo>
                <a:lnTo>
                  <a:pt x="16230600" y="0"/>
                </a:lnTo>
                <a:lnTo>
                  <a:pt x="16230600" y="5384072"/>
                </a:lnTo>
                <a:lnTo>
                  <a:pt x="0" y="538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0084" t="-184508" r="-9884" b="-183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4583303"/>
            <a:ext cx="16230600" cy="467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178"/>
              </a:lnSpc>
            </a:pPr>
            <a:r>
              <a:rPr lang="en-US" sz="6699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cultivate powerful partnerships</a:t>
            </a:r>
          </a:p>
          <a:p>
            <a:pPr algn="r">
              <a:lnSpc>
                <a:spcPts val="9178"/>
              </a:lnSpc>
            </a:pPr>
            <a:r>
              <a:rPr lang="en-US" sz="6699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that build healthy pastors</a:t>
            </a:r>
          </a:p>
          <a:p>
            <a:pPr algn="r">
              <a:lnSpc>
                <a:spcPts val="9178"/>
              </a:lnSpc>
            </a:pPr>
            <a:r>
              <a:rPr lang="en-US" sz="6699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&amp; strong churches to impact communities with the gospel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diagram of a strategy&#10;&#10;Description automatically generated">
            <a:extLst>
              <a:ext uri="{FF2B5EF4-FFF2-40B4-BE49-F238E27FC236}">
                <a16:creationId xmlns:a16="http://schemas.microsoft.com/office/drawing/2014/main" id="{0821D41A-A224-77DB-AB3A-39F0D8401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6355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2721" y="-655895"/>
            <a:ext cx="846802" cy="10942895"/>
            <a:chOff x="0" y="0"/>
            <a:chExt cx="339370" cy="4385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370" cy="4385554"/>
            </a:xfrm>
            <a:custGeom>
              <a:avLst/>
              <a:gdLst/>
              <a:ahLst/>
              <a:cxnLst/>
              <a:rect l="l" t="t" r="r" b="b"/>
              <a:pathLst>
                <a:path w="339370" h="4385554">
                  <a:moveTo>
                    <a:pt x="0" y="0"/>
                  </a:moveTo>
                  <a:lnTo>
                    <a:pt x="339370" y="0"/>
                  </a:lnTo>
                  <a:lnTo>
                    <a:pt x="339370" y="4385554"/>
                  </a:lnTo>
                  <a:lnTo>
                    <a:pt x="0" y="4385554"/>
                  </a:lnTo>
                  <a:close/>
                </a:path>
              </a:pathLst>
            </a:custGeom>
            <a:solidFill>
              <a:srgbClr val="2645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339370" cy="4376029"/>
            </a:xfrm>
            <a:prstGeom prst="rect">
              <a:avLst/>
            </a:prstGeom>
          </p:spPr>
          <p:txBody>
            <a:bodyPr lIns="45427" tIns="45427" rIns="45427" bIns="45427" rtlCol="0" anchor="ctr"/>
            <a:lstStyle/>
            <a:p>
              <a:pPr algn="ctr">
                <a:lnSpc>
                  <a:spcPts val="118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89002" y="760758"/>
            <a:ext cx="14488668" cy="1521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71"/>
              </a:lnSpc>
            </a:pPr>
            <a:r>
              <a:rPr lang="en-US" sz="9892" b="1" spc="-247">
                <a:solidFill>
                  <a:srgbClr val="264563"/>
                </a:solidFill>
                <a:latin typeface="Klein Bold"/>
                <a:ea typeface="Klein Bold"/>
                <a:cs typeface="Klein Bold"/>
                <a:sym typeface="Klein Bold"/>
              </a:rPr>
              <a:t>AVILA, SPAIN</a:t>
            </a:r>
          </a:p>
        </p:txBody>
      </p:sp>
      <p:sp>
        <p:nvSpPr>
          <p:cNvPr id="6" name="AutoShape 6"/>
          <p:cNvSpPr/>
          <p:nvPr/>
        </p:nvSpPr>
        <p:spPr>
          <a:xfrm>
            <a:off x="2189002" y="2270894"/>
            <a:ext cx="15379235" cy="0"/>
          </a:xfrm>
          <a:prstGeom prst="line">
            <a:avLst/>
          </a:prstGeom>
          <a:ln w="19050" cap="flat">
            <a:solidFill>
              <a:srgbClr val="94A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454203" y="2767475"/>
            <a:ext cx="9114035" cy="430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88"/>
              </a:lnSpc>
            </a:pPr>
            <a:r>
              <a:rPr lang="en-US" sz="4151" spc="-45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Cooperative effort between</a:t>
            </a:r>
          </a:p>
          <a:p>
            <a:pPr algn="r">
              <a:lnSpc>
                <a:spcPts val="5688"/>
              </a:lnSpc>
            </a:pPr>
            <a:r>
              <a:rPr lang="en-US" sz="4151" spc="-45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the Chilhowee Baptist Association,</a:t>
            </a:r>
          </a:p>
          <a:p>
            <a:pPr algn="r">
              <a:lnSpc>
                <a:spcPts val="5688"/>
              </a:lnSpc>
            </a:pPr>
            <a:r>
              <a:rPr lang="en-US" sz="4151" spc="-45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Buen Pastor Church Madrid,</a:t>
            </a:r>
          </a:p>
          <a:p>
            <a:pPr algn="r">
              <a:lnSpc>
                <a:spcPts val="5688"/>
              </a:lnSpc>
            </a:pPr>
            <a:r>
              <a:rPr lang="en-US" sz="4151" spc="-45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Buen Pastor Church Avila,</a:t>
            </a:r>
          </a:p>
          <a:p>
            <a:pPr algn="r">
              <a:lnSpc>
                <a:spcPts val="5688"/>
              </a:lnSpc>
            </a:pPr>
            <a:r>
              <a:rPr lang="en-US" sz="4151" spc="-45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and the International Mission Board</a:t>
            </a:r>
          </a:p>
          <a:p>
            <a:pPr algn="r">
              <a:lnSpc>
                <a:spcPts val="5688"/>
              </a:lnSpc>
            </a:pPr>
            <a:r>
              <a:rPr lang="en-US" sz="4151" spc="-45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field team in Spain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89002" y="8938829"/>
            <a:ext cx="15556276" cy="568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4"/>
              </a:lnSpc>
            </a:pPr>
            <a:r>
              <a:rPr lang="en-US" sz="3310" b="1" spc="-33">
                <a:solidFill>
                  <a:srgbClr val="1D3D6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Ministry </a:t>
            </a:r>
            <a:r>
              <a:rPr lang="en-US" sz="3310" b="1" u="none" spc="-33">
                <a:solidFill>
                  <a:srgbClr val="1D3D6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Overview  |  Goals  |  Timeline  |  Funding  |  Mission Opportunities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7802" y="7339656"/>
            <a:ext cx="4566949" cy="85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8"/>
              </a:lnSpc>
              <a:spcBef>
                <a:spcPct val="0"/>
              </a:spcBef>
            </a:pPr>
            <a:r>
              <a:rPr lang="en-US" sz="2832" b="1" spc="-56">
                <a:solidFill>
                  <a:srgbClr val="1D3D66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 Cultivating Powerful Partnerships in Spain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189002" y="2834150"/>
            <a:ext cx="4284549" cy="4238582"/>
            <a:chOff x="0" y="0"/>
            <a:chExt cx="5712732" cy="565144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3948361"/>
              <a:ext cx="5712732" cy="1703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3"/>
                </a:lnSpc>
              </a:pPr>
              <a:r>
                <a:rPr lang="en-US" sz="4194" b="1" spc="46">
                  <a:solidFill>
                    <a:srgbClr val="1D3D66"/>
                  </a:solidFill>
                  <a:latin typeface="Klein Bold"/>
                  <a:ea typeface="Klein Bold"/>
                  <a:cs typeface="Klein Bold"/>
                  <a:sym typeface="Klein Bold"/>
                </a:rPr>
                <a:t>KINGDOM</a:t>
              </a:r>
            </a:p>
            <a:p>
              <a:pPr algn="ctr">
                <a:lnSpc>
                  <a:spcPts val="5033"/>
                </a:lnSpc>
              </a:pPr>
              <a:r>
                <a:rPr lang="en-US" sz="4194" b="1" spc="46">
                  <a:solidFill>
                    <a:srgbClr val="1D3D66"/>
                  </a:solidFill>
                  <a:latin typeface="Klein Bold"/>
                  <a:ea typeface="Klein Bold"/>
                  <a:cs typeface="Klein Bold"/>
                  <a:sym typeface="Klein Bold"/>
                </a:rPr>
                <a:t>COOPERATION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1113644" y="0"/>
              <a:ext cx="3485443" cy="3479634"/>
            </a:xfrm>
            <a:custGeom>
              <a:avLst/>
              <a:gdLst/>
              <a:ahLst/>
              <a:cxnLst/>
              <a:rect l="l" t="t" r="r" b="b"/>
              <a:pathLst>
                <a:path w="3485443" h="3479634">
                  <a:moveTo>
                    <a:pt x="0" y="0"/>
                  </a:moveTo>
                  <a:lnTo>
                    <a:pt x="3485444" y="0"/>
                  </a:lnTo>
                  <a:lnTo>
                    <a:pt x="3485444" y="3479634"/>
                  </a:lnTo>
                  <a:lnTo>
                    <a:pt x="0" y="3479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5299" y="-655895"/>
            <a:ext cx="846802" cy="10942895"/>
            <a:chOff x="0" y="0"/>
            <a:chExt cx="339370" cy="4385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370" cy="4385554"/>
            </a:xfrm>
            <a:custGeom>
              <a:avLst/>
              <a:gdLst/>
              <a:ahLst/>
              <a:cxnLst/>
              <a:rect l="l" t="t" r="r" b="b"/>
              <a:pathLst>
                <a:path w="339370" h="4385554">
                  <a:moveTo>
                    <a:pt x="0" y="0"/>
                  </a:moveTo>
                  <a:lnTo>
                    <a:pt x="339370" y="0"/>
                  </a:lnTo>
                  <a:lnTo>
                    <a:pt x="339370" y="4385554"/>
                  </a:lnTo>
                  <a:lnTo>
                    <a:pt x="0" y="4385554"/>
                  </a:lnTo>
                  <a:close/>
                </a:path>
              </a:pathLst>
            </a:custGeom>
            <a:solidFill>
              <a:srgbClr val="2645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339370" cy="4376029"/>
            </a:xfrm>
            <a:prstGeom prst="rect">
              <a:avLst/>
            </a:prstGeom>
          </p:spPr>
          <p:txBody>
            <a:bodyPr lIns="45427" tIns="45427" rIns="45427" bIns="45427" rtlCol="0" anchor="ctr"/>
            <a:lstStyle/>
            <a:p>
              <a:pPr algn="ctr">
                <a:lnSpc>
                  <a:spcPts val="118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082229" y="743657"/>
            <a:ext cx="11573333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82"/>
              </a:lnSpc>
            </a:pPr>
            <a:r>
              <a:rPr lang="en-US" sz="7902" b="1" spc="-197">
                <a:solidFill>
                  <a:srgbClr val="264563"/>
                </a:solidFill>
                <a:latin typeface="Klein Bold"/>
                <a:ea typeface="Klein Bold"/>
                <a:cs typeface="Klein Bold"/>
                <a:sym typeface="Klein Bold"/>
              </a:rPr>
              <a:t>OVERVIEW</a:t>
            </a:r>
          </a:p>
        </p:txBody>
      </p:sp>
      <p:sp>
        <p:nvSpPr>
          <p:cNvPr id="6" name="AutoShape 6"/>
          <p:cNvSpPr/>
          <p:nvPr/>
        </p:nvSpPr>
        <p:spPr>
          <a:xfrm>
            <a:off x="2083686" y="1934715"/>
            <a:ext cx="12284705" cy="0"/>
          </a:xfrm>
          <a:prstGeom prst="line">
            <a:avLst/>
          </a:prstGeom>
          <a:ln w="19050" cap="flat">
            <a:solidFill>
              <a:srgbClr val="94A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74503" y="2425690"/>
            <a:ext cx="7093904" cy="6007395"/>
          </a:xfrm>
          <a:custGeom>
            <a:avLst/>
            <a:gdLst/>
            <a:ahLst/>
            <a:cxnLst/>
            <a:rect l="l" t="t" r="r" b="b"/>
            <a:pathLst>
              <a:path w="7093904" h="6007395">
                <a:moveTo>
                  <a:pt x="0" y="0"/>
                </a:moveTo>
                <a:lnTo>
                  <a:pt x="7093904" y="0"/>
                </a:lnTo>
                <a:lnTo>
                  <a:pt x="7093904" y="6007395"/>
                </a:lnTo>
                <a:lnTo>
                  <a:pt x="0" y="60073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524" t="-14764" r="-30965" b="-300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588882" y="8587328"/>
            <a:ext cx="6665146" cy="95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5"/>
              </a:lnSpc>
            </a:pPr>
            <a:r>
              <a:rPr lang="en-US" sz="2693" spc="-16">
                <a:solidFill>
                  <a:srgbClr val="264563"/>
                </a:solidFill>
                <a:latin typeface="Open Sauce"/>
                <a:ea typeface="Open Sauce"/>
                <a:cs typeface="Open Sauce"/>
                <a:sym typeface="Open Sauce"/>
              </a:rPr>
              <a:t>CBA Team with the congregation</a:t>
            </a:r>
          </a:p>
          <a:p>
            <a:pPr algn="ctr">
              <a:lnSpc>
                <a:spcPts val="3905"/>
              </a:lnSpc>
            </a:pPr>
            <a:r>
              <a:rPr lang="en-US" sz="2693" spc="-16">
                <a:solidFill>
                  <a:srgbClr val="264563"/>
                </a:solidFill>
                <a:latin typeface="Open Sauce"/>
                <a:ea typeface="Open Sauce"/>
                <a:cs typeface="Open Sauce"/>
                <a:sym typeface="Open Sauce"/>
              </a:rPr>
              <a:t>of Iglesia Bautista Buen Pastor Avila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83686" y="2387590"/>
            <a:ext cx="11069530" cy="6480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3"/>
              </a:lnSpc>
            </a:pPr>
            <a:r>
              <a:rPr lang="en-US" sz="3618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– 6 year old church plant</a:t>
            </a:r>
          </a:p>
          <a:p>
            <a:pPr algn="l">
              <a:lnSpc>
                <a:spcPts val="4703"/>
              </a:lnSpc>
            </a:pPr>
            <a:r>
              <a:rPr lang="en-US" sz="3618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of Buen Pastor Church in Madrid</a:t>
            </a:r>
          </a:p>
          <a:p>
            <a:pPr algn="l">
              <a:lnSpc>
                <a:spcPts val="4703"/>
              </a:lnSpc>
            </a:pPr>
            <a:endParaRPr lang="en-US" sz="3618">
              <a:solidFill>
                <a:srgbClr val="03104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703"/>
              </a:lnSpc>
            </a:pPr>
            <a:r>
              <a:rPr lang="en-US" sz="3618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– CBA has recently sent teams</a:t>
            </a:r>
          </a:p>
          <a:p>
            <a:pPr algn="l">
              <a:lnSpc>
                <a:spcPts val="4703"/>
              </a:lnSpc>
            </a:pPr>
            <a:r>
              <a:rPr lang="en-US" sz="3618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to work alongside the church plant,</a:t>
            </a:r>
          </a:p>
          <a:p>
            <a:pPr algn="l">
              <a:lnSpc>
                <a:spcPts val="4703"/>
              </a:lnSpc>
            </a:pPr>
            <a:r>
              <a:rPr lang="en-US" sz="3618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returning in the coming years</a:t>
            </a:r>
          </a:p>
          <a:p>
            <a:pPr algn="l">
              <a:lnSpc>
                <a:spcPts val="4703"/>
              </a:lnSpc>
            </a:pPr>
            <a:endParaRPr lang="en-US" sz="3618">
              <a:solidFill>
                <a:srgbClr val="03104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703"/>
              </a:lnSpc>
            </a:pPr>
            <a:r>
              <a:rPr lang="en-US" sz="3618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– Buen Pastor Church in Madrid</a:t>
            </a:r>
          </a:p>
          <a:p>
            <a:pPr algn="l">
              <a:lnSpc>
                <a:spcPts val="4703"/>
              </a:lnSpc>
            </a:pPr>
            <a:r>
              <a:rPr lang="en-US" sz="3618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is committed to their support</a:t>
            </a:r>
          </a:p>
          <a:p>
            <a:pPr algn="l">
              <a:lnSpc>
                <a:spcPts val="4703"/>
              </a:lnSpc>
            </a:pPr>
            <a:r>
              <a:rPr lang="en-US" sz="3618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of the church plant over</a:t>
            </a:r>
          </a:p>
          <a:p>
            <a:pPr algn="l">
              <a:lnSpc>
                <a:spcPts val="4703"/>
              </a:lnSpc>
            </a:pPr>
            <a:r>
              <a:rPr lang="en-US" sz="3618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the next several years 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05263" y="-327947"/>
            <a:ext cx="846802" cy="10942895"/>
            <a:chOff x="0" y="0"/>
            <a:chExt cx="339370" cy="43855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370" cy="4385554"/>
            </a:xfrm>
            <a:custGeom>
              <a:avLst/>
              <a:gdLst/>
              <a:ahLst/>
              <a:cxnLst/>
              <a:rect l="l" t="t" r="r" b="b"/>
              <a:pathLst>
                <a:path w="339370" h="4385554">
                  <a:moveTo>
                    <a:pt x="0" y="0"/>
                  </a:moveTo>
                  <a:lnTo>
                    <a:pt x="339370" y="0"/>
                  </a:lnTo>
                  <a:lnTo>
                    <a:pt x="339370" y="4385554"/>
                  </a:lnTo>
                  <a:lnTo>
                    <a:pt x="0" y="4385554"/>
                  </a:lnTo>
                  <a:close/>
                </a:path>
              </a:pathLst>
            </a:custGeom>
            <a:solidFill>
              <a:srgbClr val="2645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339370" cy="4376029"/>
            </a:xfrm>
            <a:prstGeom prst="rect">
              <a:avLst/>
            </a:prstGeom>
          </p:spPr>
          <p:txBody>
            <a:bodyPr lIns="45427" tIns="45427" rIns="45427" bIns="45427" rtlCol="0" anchor="ctr"/>
            <a:lstStyle/>
            <a:p>
              <a:pPr algn="ctr">
                <a:lnSpc>
                  <a:spcPts val="118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00721" y="1201153"/>
            <a:ext cx="11920840" cy="1245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67"/>
              </a:lnSpc>
            </a:pPr>
            <a:r>
              <a:rPr lang="en-US" sz="8139" b="1" spc="-203">
                <a:solidFill>
                  <a:srgbClr val="264563"/>
                </a:solidFill>
                <a:latin typeface="Klein Bold"/>
                <a:ea typeface="Klein Bold"/>
                <a:cs typeface="Klein Bold"/>
                <a:sym typeface="Klein Bold"/>
              </a:rPr>
              <a:t>OVERVIEW</a:t>
            </a:r>
          </a:p>
        </p:txBody>
      </p:sp>
      <p:sp>
        <p:nvSpPr>
          <p:cNvPr id="6" name="AutoShape 6"/>
          <p:cNvSpPr/>
          <p:nvPr/>
        </p:nvSpPr>
        <p:spPr>
          <a:xfrm>
            <a:off x="602222" y="2437499"/>
            <a:ext cx="12653572" cy="0"/>
          </a:xfrm>
          <a:prstGeom prst="line">
            <a:avLst/>
          </a:prstGeom>
          <a:ln w="19050" cap="flat">
            <a:solidFill>
              <a:srgbClr val="94A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72776" y="3146068"/>
            <a:ext cx="6156351" cy="5321571"/>
          </a:xfrm>
          <a:custGeom>
            <a:avLst/>
            <a:gdLst/>
            <a:ahLst/>
            <a:cxnLst/>
            <a:rect l="l" t="t" r="r" b="b"/>
            <a:pathLst>
              <a:path w="6156351" h="5321571">
                <a:moveTo>
                  <a:pt x="0" y="0"/>
                </a:moveTo>
                <a:lnTo>
                  <a:pt x="6156350" y="0"/>
                </a:lnTo>
                <a:lnTo>
                  <a:pt x="6156350" y="5321571"/>
                </a:lnTo>
                <a:lnTo>
                  <a:pt x="0" y="532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36" t="-32583" r="-17154" b="-657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018312" y="8665928"/>
            <a:ext cx="6865278" cy="410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2"/>
              </a:lnSpc>
            </a:pPr>
            <a:r>
              <a:rPr lang="en-US" sz="2374" spc="-14">
                <a:solidFill>
                  <a:srgbClr val="264563"/>
                </a:solidFill>
                <a:latin typeface="Open Sauce"/>
                <a:ea typeface="Open Sauce"/>
                <a:cs typeface="Open Sauce"/>
                <a:sym typeface="Open Sauce"/>
              </a:rPr>
              <a:t>Pastor Giorge Sanchez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2222" y="4048787"/>
            <a:ext cx="11401910" cy="4850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4"/>
              </a:lnSpc>
            </a:pPr>
            <a:r>
              <a:rPr lang="en-US" sz="3726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– Migrated from Cuba several years ago</a:t>
            </a:r>
          </a:p>
          <a:p>
            <a:pPr algn="l">
              <a:lnSpc>
                <a:spcPts val="4844"/>
              </a:lnSpc>
            </a:pPr>
            <a:endParaRPr lang="en-US" sz="3726">
              <a:solidFill>
                <a:srgbClr val="03104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844"/>
              </a:lnSpc>
            </a:pPr>
            <a:r>
              <a:rPr lang="en-US" sz="3726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– Over 12 years of pastoral experience</a:t>
            </a:r>
          </a:p>
          <a:p>
            <a:pPr algn="l">
              <a:lnSpc>
                <a:spcPts val="4844"/>
              </a:lnSpc>
            </a:pPr>
            <a:endParaRPr lang="en-US" sz="3726">
              <a:solidFill>
                <a:srgbClr val="03104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844"/>
              </a:lnSpc>
            </a:pPr>
            <a:r>
              <a:rPr lang="en-US" sz="3726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– Recently confirmed his calling</a:t>
            </a:r>
          </a:p>
          <a:p>
            <a:pPr algn="l">
              <a:lnSpc>
                <a:spcPts val="4844"/>
              </a:lnSpc>
            </a:pPr>
            <a:r>
              <a:rPr lang="en-US" sz="3726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as Pastor of the Avila church</a:t>
            </a:r>
          </a:p>
          <a:p>
            <a:pPr algn="l">
              <a:lnSpc>
                <a:spcPts val="4844"/>
              </a:lnSpc>
            </a:pPr>
            <a:endParaRPr lang="en-US" sz="3726">
              <a:solidFill>
                <a:srgbClr val="03104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844"/>
              </a:lnSpc>
            </a:pPr>
            <a:r>
              <a:rPr lang="en-US" sz="3726">
                <a:solidFill>
                  <a:srgbClr val="031045"/>
                </a:solidFill>
                <a:latin typeface="Open Sauce"/>
                <a:ea typeface="Open Sauce"/>
                <a:cs typeface="Open Sauce"/>
                <a:sym typeface="Open Sauce"/>
              </a:rPr>
              <a:t>– Actively taking steps to move to Avila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0721" y="3107968"/>
            <a:ext cx="787167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1" u="sng">
                <a:solidFill>
                  <a:srgbClr val="1B3C6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Pastor Giorge &amp; His Family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87492" y="1845186"/>
            <a:ext cx="12307301" cy="0"/>
          </a:xfrm>
          <a:prstGeom prst="line">
            <a:avLst/>
          </a:prstGeom>
          <a:ln w="19050" cap="flat">
            <a:solidFill>
              <a:srgbClr val="94AD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987492" y="2417370"/>
            <a:ext cx="5645221" cy="3029413"/>
            <a:chOff x="0" y="0"/>
            <a:chExt cx="1051263" cy="5641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1263" cy="564143"/>
            </a:xfrm>
            <a:custGeom>
              <a:avLst/>
              <a:gdLst/>
              <a:ahLst/>
              <a:cxnLst/>
              <a:rect l="l" t="t" r="r" b="b"/>
              <a:pathLst>
                <a:path w="1051263" h="564143">
                  <a:moveTo>
                    <a:pt x="0" y="0"/>
                  </a:moveTo>
                  <a:lnTo>
                    <a:pt x="1051263" y="0"/>
                  </a:lnTo>
                  <a:lnTo>
                    <a:pt x="1051263" y="564143"/>
                  </a:lnTo>
                  <a:lnTo>
                    <a:pt x="0" y="5641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99C0E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051263" cy="564143"/>
            </a:xfrm>
            <a:prstGeom prst="rect">
              <a:avLst/>
            </a:prstGeom>
          </p:spPr>
          <p:txBody>
            <a:bodyPr lIns="47078" tIns="47078" rIns="47078" bIns="47078" rtlCol="0" anchor="ctr"/>
            <a:lstStyle/>
            <a:p>
              <a:pPr algn="ctr">
                <a:lnSpc>
                  <a:spcPts val="122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87809" y="2722033"/>
            <a:ext cx="5044587" cy="2420087"/>
            <a:chOff x="0" y="0"/>
            <a:chExt cx="6726116" cy="3226782"/>
          </a:xfrm>
        </p:grpSpPr>
        <p:sp>
          <p:nvSpPr>
            <p:cNvPr id="7" name="TextBox 7"/>
            <p:cNvSpPr txBox="1"/>
            <p:nvPr/>
          </p:nvSpPr>
          <p:spPr>
            <a:xfrm>
              <a:off x="1359955" y="0"/>
              <a:ext cx="5202818" cy="1246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389"/>
                </a:lnSpc>
              </a:pPr>
              <a:r>
                <a:rPr lang="en-US" sz="6158" b="1" spc="-307">
                  <a:solidFill>
                    <a:srgbClr val="1B3C65"/>
                  </a:solidFill>
                  <a:latin typeface="Klein Bold"/>
                  <a:ea typeface="Klein Bold"/>
                  <a:cs typeface="Klein Bold"/>
                  <a:sym typeface="Klein Bold"/>
                </a:rPr>
                <a:t>Funding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59955" y="1365727"/>
              <a:ext cx="5366160" cy="1861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85"/>
                </a:lnSpc>
              </a:pPr>
              <a:r>
                <a:rPr lang="en-US" sz="2321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Establish funding for three years to support a full-time pastor for the Buen Pastor Church in Avila, Spain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945295" cy="945295"/>
            </a:xfrm>
            <a:custGeom>
              <a:avLst/>
              <a:gdLst/>
              <a:ahLst/>
              <a:cxnLst/>
              <a:rect l="l" t="t" r="r" b="b"/>
              <a:pathLst>
                <a:path w="945295" h="945295">
                  <a:moveTo>
                    <a:pt x="0" y="0"/>
                  </a:moveTo>
                  <a:lnTo>
                    <a:pt x="945295" y="0"/>
                  </a:lnTo>
                  <a:lnTo>
                    <a:pt x="945295" y="945295"/>
                  </a:lnTo>
                  <a:lnTo>
                    <a:pt x="0" y="945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8649572" y="2417370"/>
            <a:ext cx="5645221" cy="3029413"/>
            <a:chOff x="0" y="0"/>
            <a:chExt cx="1051263" cy="5641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51263" cy="564143"/>
            </a:xfrm>
            <a:custGeom>
              <a:avLst/>
              <a:gdLst/>
              <a:ahLst/>
              <a:cxnLst/>
              <a:rect l="l" t="t" r="r" b="b"/>
              <a:pathLst>
                <a:path w="1051263" h="564143">
                  <a:moveTo>
                    <a:pt x="0" y="0"/>
                  </a:moveTo>
                  <a:lnTo>
                    <a:pt x="1051263" y="0"/>
                  </a:lnTo>
                  <a:lnTo>
                    <a:pt x="1051263" y="564143"/>
                  </a:lnTo>
                  <a:lnTo>
                    <a:pt x="0" y="5641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99C0E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051263" cy="564143"/>
            </a:xfrm>
            <a:prstGeom prst="rect">
              <a:avLst/>
            </a:prstGeom>
          </p:spPr>
          <p:txBody>
            <a:bodyPr lIns="47078" tIns="47078" rIns="47078" bIns="47078" rtlCol="0" anchor="ctr"/>
            <a:lstStyle/>
            <a:p>
              <a:pPr algn="ctr">
                <a:lnSpc>
                  <a:spcPts val="1223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949889" y="2722033"/>
            <a:ext cx="5044587" cy="2420087"/>
            <a:chOff x="0" y="0"/>
            <a:chExt cx="6726116" cy="3226782"/>
          </a:xfrm>
        </p:grpSpPr>
        <p:sp>
          <p:nvSpPr>
            <p:cNvPr id="14" name="TextBox 14"/>
            <p:cNvSpPr txBox="1"/>
            <p:nvPr/>
          </p:nvSpPr>
          <p:spPr>
            <a:xfrm>
              <a:off x="1359955" y="0"/>
              <a:ext cx="5202818" cy="1246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389"/>
                </a:lnSpc>
              </a:pPr>
              <a:r>
                <a:rPr lang="en-US" sz="6158" b="1" spc="-307">
                  <a:solidFill>
                    <a:srgbClr val="1B3C65"/>
                  </a:solidFill>
                  <a:latin typeface="Klein Bold"/>
                  <a:ea typeface="Klein Bold"/>
                  <a:cs typeface="Klein Bold"/>
                  <a:sym typeface="Klein Bold"/>
                </a:rPr>
                <a:t>Sending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59955" y="1365727"/>
              <a:ext cx="5366160" cy="1861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85"/>
                </a:lnSpc>
              </a:pPr>
              <a:r>
                <a:rPr lang="en-US" sz="2321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Send mission support teams over the next</a:t>
              </a:r>
            </a:p>
            <a:p>
              <a:pPr marL="0" lvl="0" indent="0" algn="l">
                <a:lnSpc>
                  <a:spcPts val="2785"/>
                </a:lnSpc>
              </a:pPr>
              <a:r>
                <a:rPr lang="en-US" sz="2321">
                  <a:solidFill>
                    <a:srgbClr val="1B3C6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three years to the church plant in Avila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945295" cy="945295"/>
            </a:xfrm>
            <a:custGeom>
              <a:avLst/>
              <a:gdLst/>
              <a:ahLst/>
              <a:cxnLst/>
              <a:rect l="l" t="t" r="r" b="b"/>
              <a:pathLst>
                <a:path w="945295" h="945295">
                  <a:moveTo>
                    <a:pt x="0" y="0"/>
                  </a:moveTo>
                  <a:lnTo>
                    <a:pt x="945295" y="0"/>
                  </a:lnTo>
                  <a:lnTo>
                    <a:pt x="945295" y="945295"/>
                  </a:lnTo>
                  <a:lnTo>
                    <a:pt x="0" y="945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1987492" y="5783146"/>
            <a:ext cx="5645221" cy="3925701"/>
            <a:chOff x="0" y="0"/>
            <a:chExt cx="1051263" cy="73105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51263" cy="731051"/>
            </a:xfrm>
            <a:custGeom>
              <a:avLst/>
              <a:gdLst/>
              <a:ahLst/>
              <a:cxnLst/>
              <a:rect l="l" t="t" r="r" b="b"/>
              <a:pathLst>
                <a:path w="1051263" h="731051">
                  <a:moveTo>
                    <a:pt x="0" y="0"/>
                  </a:moveTo>
                  <a:lnTo>
                    <a:pt x="1051263" y="0"/>
                  </a:lnTo>
                  <a:lnTo>
                    <a:pt x="1051263" y="731051"/>
                  </a:lnTo>
                  <a:lnTo>
                    <a:pt x="0" y="7310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99C0E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051263" cy="731051"/>
            </a:xfrm>
            <a:prstGeom prst="rect">
              <a:avLst/>
            </a:prstGeom>
          </p:spPr>
          <p:txBody>
            <a:bodyPr lIns="47078" tIns="47078" rIns="47078" bIns="47078" rtlCol="0" anchor="ctr"/>
            <a:lstStyle/>
            <a:p>
              <a:pPr algn="ctr">
                <a:lnSpc>
                  <a:spcPts val="1223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254389" y="6393206"/>
            <a:ext cx="4040777" cy="97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52"/>
              </a:lnSpc>
            </a:pPr>
            <a:r>
              <a:rPr lang="en-US" sz="6377" b="1" spc="-318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Prayer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54389" y="7645997"/>
            <a:ext cx="4167637" cy="144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4"/>
              </a:lnSpc>
            </a:pPr>
            <a:r>
              <a:rPr lang="en-US" sz="2403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Provide monthly prayer updates to support</a:t>
            </a:r>
          </a:p>
          <a:p>
            <a:pPr algn="l">
              <a:lnSpc>
                <a:spcPts val="2884"/>
              </a:lnSpc>
            </a:pPr>
            <a:r>
              <a:rPr lang="en-US" sz="2403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the ongoing gospel work</a:t>
            </a:r>
          </a:p>
          <a:p>
            <a:pPr marL="0" lvl="0" indent="0" algn="l">
              <a:lnSpc>
                <a:spcPts val="2884"/>
              </a:lnSpc>
            </a:pPr>
            <a:r>
              <a:rPr lang="en-US" sz="2403">
                <a:solidFill>
                  <a:srgbClr val="1B3C65"/>
                </a:solidFill>
                <a:latin typeface="Open Sauce"/>
                <a:ea typeface="Open Sauce"/>
                <a:cs typeface="Open Sauce"/>
                <a:sym typeface="Open Sauce"/>
              </a:rPr>
              <a:t>in Avila</a:t>
            </a:r>
          </a:p>
        </p:txBody>
      </p:sp>
      <p:sp>
        <p:nvSpPr>
          <p:cNvPr id="22" name="Freeform 22"/>
          <p:cNvSpPr/>
          <p:nvPr/>
        </p:nvSpPr>
        <p:spPr>
          <a:xfrm>
            <a:off x="2198178" y="6402731"/>
            <a:ext cx="734165" cy="734165"/>
          </a:xfrm>
          <a:custGeom>
            <a:avLst/>
            <a:gdLst/>
            <a:ahLst/>
            <a:cxnLst/>
            <a:rect l="l" t="t" r="r" b="b"/>
            <a:pathLst>
              <a:path w="734165" h="734165">
                <a:moveTo>
                  <a:pt x="0" y="0"/>
                </a:moveTo>
                <a:lnTo>
                  <a:pt x="734165" y="0"/>
                </a:lnTo>
                <a:lnTo>
                  <a:pt x="734165" y="734165"/>
                </a:lnTo>
                <a:lnTo>
                  <a:pt x="0" y="7341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8649572" y="5783146"/>
            <a:ext cx="5645221" cy="3925701"/>
          </a:xfrm>
          <a:custGeom>
            <a:avLst/>
            <a:gdLst/>
            <a:ahLst/>
            <a:cxnLst/>
            <a:rect l="l" t="t" r="r" b="b"/>
            <a:pathLst>
              <a:path w="5645221" h="3925701">
                <a:moveTo>
                  <a:pt x="0" y="0"/>
                </a:moveTo>
                <a:lnTo>
                  <a:pt x="5645221" y="0"/>
                </a:lnTo>
                <a:lnTo>
                  <a:pt x="5645221" y="3925700"/>
                </a:lnTo>
                <a:lnTo>
                  <a:pt x="0" y="392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769" b="-549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987492" y="568629"/>
            <a:ext cx="6153651" cy="1211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500"/>
              </a:lnSpc>
              <a:spcBef>
                <a:spcPct val="0"/>
              </a:spcBef>
            </a:pPr>
            <a:r>
              <a:rPr lang="en-US" sz="7916" b="1" spc="-197">
                <a:solidFill>
                  <a:srgbClr val="1B3C65"/>
                </a:solidFill>
                <a:latin typeface="Klein Bold"/>
                <a:ea typeface="Klein Bold"/>
                <a:cs typeface="Klein Bold"/>
                <a:sym typeface="Klein Bold"/>
              </a:rPr>
              <a:t>GOALS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02909" y="-327947"/>
            <a:ext cx="846802" cy="10942895"/>
            <a:chOff x="0" y="0"/>
            <a:chExt cx="339370" cy="438555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39370" cy="4385554"/>
            </a:xfrm>
            <a:custGeom>
              <a:avLst/>
              <a:gdLst/>
              <a:ahLst/>
              <a:cxnLst/>
              <a:rect l="l" t="t" r="r" b="b"/>
              <a:pathLst>
                <a:path w="339370" h="4385554">
                  <a:moveTo>
                    <a:pt x="0" y="0"/>
                  </a:moveTo>
                  <a:lnTo>
                    <a:pt x="339370" y="0"/>
                  </a:lnTo>
                  <a:lnTo>
                    <a:pt x="339370" y="4385554"/>
                  </a:lnTo>
                  <a:lnTo>
                    <a:pt x="0" y="4385554"/>
                  </a:lnTo>
                  <a:close/>
                </a:path>
              </a:pathLst>
            </a:custGeom>
            <a:solidFill>
              <a:srgbClr val="2645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9525"/>
              <a:ext cx="339370" cy="4376029"/>
            </a:xfrm>
            <a:prstGeom prst="rect">
              <a:avLst/>
            </a:prstGeom>
          </p:spPr>
          <p:txBody>
            <a:bodyPr lIns="45427" tIns="45427" rIns="45427" bIns="45427" rtlCol="0" anchor="ctr"/>
            <a:lstStyle/>
            <a:p>
              <a:pPr algn="ctr">
                <a:lnSpc>
                  <a:spcPts val="1180"/>
                </a:lnSpc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837</Words>
  <Application>Microsoft Macintosh PowerPoint</Application>
  <PresentationFormat>Custom</PresentationFormat>
  <Paragraphs>193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Open Sauce Medium</vt:lpstr>
      <vt:lpstr>Calibri</vt:lpstr>
      <vt:lpstr>Open Sauce Semi-Bold</vt:lpstr>
      <vt:lpstr>Open Sauce</vt:lpstr>
      <vt:lpstr>Poppins Medium</vt:lpstr>
      <vt:lpstr>Klein Bold</vt:lpstr>
      <vt:lpstr>Poppins Semi-Bold</vt:lpstr>
      <vt:lpstr>Arial</vt:lpstr>
      <vt:lpstr>Open Sauce Heavy</vt:lpstr>
      <vt:lpstr>Open Sauce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</dc:title>
  <cp:lastModifiedBy>Levi Fortner</cp:lastModifiedBy>
  <cp:revision>2</cp:revision>
  <dcterms:created xsi:type="dcterms:W3CDTF">2006-08-16T00:00:00Z</dcterms:created>
  <dcterms:modified xsi:type="dcterms:W3CDTF">2025-08-05T17:28:07Z</dcterms:modified>
  <dc:identifier>DAGuyuiYg-0</dc:identifier>
</cp:coreProperties>
</file>